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5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tags/tag24.xml" ContentType="application/vnd.openxmlformats-officedocument.presentationml.tags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4305" r:id="rId2"/>
    <p:sldMasterId id="2147484319" r:id="rId3"/>
    <p:sldMasterId id="2147484341" r:id="rId4"/>
    <p:sldMasterId id="2147484356" r:id="rId5"/>
    <p:sldMasterId id="2147484383" r:id="rId6"/>
    <p:sldMasterId id="2147484413" r:id="rId7"/>
  </p:sldMasterIdLst>
  <p:notesMasterIdLst>
    <p:notesMasterId r:id="rId12"/>
  </p:notesMasterIdLst>
  <p:handoutMasterIdLst>
    <p:handoutMasterId r:id="rId13"/>
  </p:handoutMasterIdLst>
  <p:sldIdLst>
    <p:sldId id="1946" r:id="rId8"/>
    <p:sldId id="1953" r:id="rId9"/>
    <p:sldId id="1952" r:id="rId10"/>
    <p:sldId id="1950" r:id="rId11"/>
  </p:sldIdLst>
  <p:sldSz cx="9144000" cy="6858000" type="screen4x3"/>
  <p:notesSz cx="6794500" cy="99298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03A5E1E-F3B7-44DF-9062-6159889B17BB}">
          <p14:sldIdLst>
            <p14:sldId id="1946"/>
            <p14:sldId id="1953"/>
            <p14:sldId id="1952"/>
            <p14:sldId id="1950"/>
          </p14:sldIdLst>
        </p14:section>
      </p14:sectionLst>
    </p:ext>
    <p:ext uri="{EFAFB233-063F-42B5-8137-9DF3F51BA10A}">
      <p15:sldGuideLst xmlns:p15="http://schemas.microsoft.com/office/powerpoint/2012/main" xmlns="">
        <p15:guide id="3" orient="horz" pos="3838" userDrawn="1">
          <p15:clr>
            <a:srgbClr val="A4A3A4"/>
          </p15:clr>
        </p15:guide>
        <p15:guide id="10" pos="2886" userDrawn="1">
          <p15:clr>
            <a:srgbClr val="A4A3A4"/>
          </p15:clr>
        </p15:guide>
        <p15:guide id="12" orient="horz" pos="934" userDrawn="1">
          <p15:clr>
            <a:srgbClr val="A4A3A4"/>
          </p15:clr>
        </p15:guide>
        <p15:guide id="19" pos="5478" userDrawn="1">
          <p15:clr>
            <a:srgbClr val="A4A3A4"/>
          </p15:clr>
        </p15:guide>
        <p15:guide id="23" pos="2970" userDrawn="1">
          <p15:clr>
            <a:srgbClr val="A4A3A4"/>
          </p15:clr>
        </p15:guide>
        <p15:guide id="24" pos="385" userDrawn="1">
          <p15:clr>
            <a:srgbClr val="A4A3A4"/>
          </p15:clr>
        </p15:guide>
        <p15:guide id="25" orient="horz" pos="346" userDrawn="1">
          <p15:clr>
            <a:srgbClr val="A4A3A4"/>
          </p15:clr>
        </p15:guide>
        <p15:guide id="26" orient="horz" pos="3657" userDrawn="1">
          <p15:clr>
            <a:srgbClr val="A4A3A4"/>
          </p15:clr>
        </p15:guide>
        <p15:guide id="27" orient="horz" pos="981" userDrawn="1">
          <p15:clr>
            <a:srgbClr val="A4A3A4"/>
          </p15:clr>
        </p15:guide>
        <p15:guide id="28" pos="5465" userDrawn="1">
          <p15:clr>
            <a:srgbClr val="A4A3A4"/>
          </p15:clr>
        </p15:guide>
        <p15:guide id="29" pos="612" userDrawn="1">
          <p15:clr>
            <a:srgbClr val="A4A3A4"/>
          </p15:clr>
        </p15:guide>
        <p15:guide id="30" pos="567" userDrawn="1">
          <p15:clr>
            <a:srgbClr val="A4A3A4"/>
          </p15:clr>
        </p15:guide>
        <p15:guide id="31" orient="horz" pos="3067" userDrawn="1">
          <p15:clr>
            <a:srgbClr val="A4A3A4"/>
          </p15:clr>
        </p15:guide>
        <p15:guide id="32" orient="horz" pos="300" userDrawn="1">
          <p15:clr>
            <a:srgbClr val="A4A3A4"/>
          </p15:clr>
        </p15:guide>
        <p15:guide id="33" orient="horz" pos="935" userDrawn="1">
          <p15:clr>
            <a:srgbClr val="A4A3A4"/>
          </p15:clr>
        </p15:guide>
        <p15:guide id="34" orient="horz" pos="4201" userDrawn="1">
          <p15:clr>
            <a:srgbClr val="A4A3A4"/>
          </p15:clr>
        </p15:guide>
        <p15:guide id="35" orient="horz" pos="2296" userDrawn="1">
          <p15:clr>
            <a:srgbClr val="A4A3A4"/>
          </p15:clr>
        </p15:guide>
        <p15:guide id="36" orient="horz" pos="1661" userDrawn="1">
          <p15:clr>
            <a:srgbClr val="A4A3A4"/>
          </p15:clr>
        </p15:guide>
        <p15:guide id="37" orient="horz" pos="3203" userDrawn="1">
          <p15:clr>
            <a:srgbClr val="A4A3A4"/>
          </p15:clr>
        </p15:guide>
        <p15:guide id="38" orient="horz" pos="1979" userDrawn="1">
          <p15:clr>
            <a:srgbClr val="A4A3A4"/>
          </p15:clr>
        </p15:guide>
        <p15:guide id="39" orient="horz" pos="1888" userDrawn="1">
          <p15:clr>
            <a:srgbClr val="A4A3A4"/>
          </p15:clr>
        </p15:guide>
        <p15:guide id="40" orient="horz" pos="391" userDrawn="1">
          <p15:clr>
            <a:srgbClr val="A4A3A4"/>
          </p15:clr>
        </p15:guide>
        <p15:guide id="41" pos="2064" userDrawn="1">
          <p15:clr>
            <a:srgbClr val="A4A3A4"/>
          </p15:clr>
        </p15:guide>
        <p15:guide id="42" pos="5738" userDrawn="1">
          <p15:clr>
            <a:srgbClr val="A4A3A4"/>
          </p15:clr>
        </p15:guide>
        <p15:guide id="43" pos="3016" userDrawn="1">
          <p15:clr>
            <a:srgbClr val="A4A3A4"/>
          </p15:clr>
        </p15:guide>
        <p15:guide id="44" pos="2925" userDrawn="1">
          <p15:clr>
            <a:srgbClr val="A4A3A4"/>
          </p15:clr>
        </p15:guide>
        <p15:guide id="45" orient="horz" pos="4110" userDrawn="1">
          <p15:clr>
            <a:srgbClr val="A4A3A4"/>
          </p15:clr>
        </p15:guide>
        <p15:guide id="46" orient="horz" pos="890" userDrawn="1">
          <p15:clr>
            <a:srgbClr val="A4A3A4"/>
          </p15:clr>
        </p15:guide>
        <p15:guide id="47" orient="horz" pos="1389" userDrawn="1">
          <p15:clr>
            <a:srgbClr val="A4A3A4"/>
          </p15:clr>
        </p15:guide>
        <p15:guide id="48" orient="horz" pos="4292" userDrawn="1">
          <p15:clr>
            <a:srgbClr val="A4A3A4"/>
          </p15:clr>
        </p15:guide>
        <p15:guide id="49" orient="horz" pos="3884" userDrawn="1">
          <p15:clr>
            <a:srgbClr val="A4A3A4"/>
          </p15:clr>
        </p15:guide>
        <p15:guide id="50" orient="horz" pos="2115" userDrawn="1">
          <p15:clr>
            <a:srgbClr val="A4A3A4"/>
          </p15:clr>
        </p15:guide>
        <p15:guide id="51" pos="5602" userDrawn="1">
          <p15:clr>
            <a:srgbClr val="A4A3A4"/>
          </p15:clr>
        </p15:guide>
        <p15:guide id="52" pos="113" userDrawn="1">
          <p15:clr>
            <a:srgbClr val="A4A3A4"/>
          </p15:clr>
        </p15:guide>
        <p15:guide id="53" pos="3696" userDrawn="1">
          <p15:clr>
            <a:srgbClr val="A4A3A4"/>
          </p15:clr>
        </p15:guide>
        <p15:guide id="54" pos="3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36" userDrawn="1">
          <p15:clr>
            <a:srgbClr val="A4A3A4"/>
          </p15:clr>
        </p15:guide>
        <p15:guide id="2" pos="2204" userDrawn="1">
          <p15:clr>
            <a:srgbClr val="A4A3A4"/>
          </p15:clr>
        </p15:guide>
        <p15:guide id="3" orient="horz" pos="2935" userDrawn="1">
          <p15:clr>
            <a:srgbClr val="A4A3A4"/>
          </p15:clr>
        </p15:guide>
        <p15:guide id="4" pos="2205" userDrawn="1">
          <p15:clr>
            <a:srgbClr val="A4A3A4"/>
          </p15:clr>
        </p15:guide>
        <p15:guide id="5" orient="horz" pos="3129" userDrawn="1">
          <p15:clr>
            <a:srgbClr val="A4A3A4"/>
          </p15:clr>
        </p15:guide>
        <p15:guide id="6" orient="horz" pos="3128" userDrawn="1">
          <p15:clr>
            <a:srgbClr val="A4A3A4"/>
          </p15:clr>
        </p15:guide>
        <p15:guide id="7" pos="2139" userDrawn="1">
          <p15:clr>
            <a:srgbClr val="A4A3A4"/>
          </p15:clr>
        </p15:guide>
        <p15:guide id="8" pos="2140" userDrawn="1">
          <p15:clr>
            <a:srgbClr val="A4A3A4"/>
          </p15:clr>
        </p15:guide>
        <p15:guide id="9" orient="horz" pos="2849" userDrawn="1">
          <p15:clr>
            <a:srgbClr val="A4A3A4"/>
          </p15:clr>
        </p15:guide>
        <p15:guide id="10" orient="horz" pos="2848" userDrawn="1">
          <p15:clr>
            <a:srgbClr val="A4A3A4"/>
          </p15:clr>
        </p15:guide>
        <p15:guide id="11" orient="horz" pos="3037" userDrawn="1">
          <p15:clr>
            <a:srgbClr val="A4A3A4"/>
          </p15:clr>
        </p15:guide>
        <p15:guide id="12" orient="horz" pos="3036" userDrawn="1">
          <p15:clr>
            <a:srgbClr val="A4A3A4"/>
          </p15:clr>
        </p15:guide>
        <p15:guide id="13" pos="2109" userDrawn="1">
          <p15:clr>
            <a:srgbClr val="A4A3A4"/>
          </p15:clr>
        </p15:guide>
        <p15:guide id="14" pos="2110" userDrawn="1">
          <p15:clr>
            <a:srgbClr val="A4A3A4"/>
          </p15:clr>
        </p15:guide>
        <p15:guide id="15" pos="2047" userDrawn="1">
          <p15:clr>
            <a:srgbClr val="A4A3A4"/>
          </p15:clr>
        </p15:guide>
        <p15:guide id="16" pos="2048" userDrawn="1">
          <p15:clr>
            <a:srgbClr val="A4A3A4"/>
          </p15:clr>
        </p15:guide>
        <p15:guide id="17" orient="horz" pos="3025" userDrawn="1">
          <p15:clr>
            <a:srgbClr val="A4A3A4"/>
          </p15:clr>
        </p15:guide>
        <p15:guide id="18" orient="horz" pos="3024" userDrawn="1">
          <p15:clr>
            <a:srgbClr val="A4A3A4"/>
          </p15:clr>
        </p15:guide>
        <p15:guide id="19" orient="horz" pos="3224" userDrawn="1">
          <p15:clr>
            <a:srgbClr val="A4A3A4"/>
          </p15:clr>
        </p15:guide>
        <p15:guide id="20" orient="horz" pos="3223" userDrawn="1">
          <p15:clr>
            <a:srgbClr val="A4A3A4"/>
          </p15:clr>
        </p15:guide>
        <p15:guide id="21" pos="2303" userDrawn="1">
          <p15:clr>
            <a:srgbClr val="A4A3A4"/>
          </p15:clr>
        </p15:guide>
        <p15:guide id="22" pos="2304" userDrawn="1">
          <p15:clr>
            <a:srgbClr val="A4A3A4"/>
          </p15:clr>
        </p15:guide>
        <p15:guide id="23" pos="2235" userDrawn="1">
          <p15:clr>
            <a:srgbClr val="A4A3A4"/>
          </p15:clr>
        </p15:guide>
        <p15:guide id="24" pos="2236" userDrawn="1">
          <p15:clr>
            <a:srgbClr val="A4A3A4"/>
          </p15:clr>
        </p15:guide>
        <p15:guide id="25" orient="horz" pos="3130" userDrawn="1">
          <p15:clr>
            <a:srgbClr val="A4A3A4"/>
          </p15:clr>
        </p15:guide>
        <p15:guide id="26" orient="horz" pos="322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x, Andrew F" initials="CAF" lastIdx="1" clrIdx="0">
    <p:extLst>
      <p:ext uri="{19B8F6BF-5375-455C-9EA6-DF929625EA0E}">
        <p15:presenceInfo xmlns:p15="http://schemas.microsoft.com/office/powerpoint/2012/main" xmlns="" userId="Cox, Andrew F" providerId="None"/>
      </p:ext>
    </p:extLst>
  </p:cmAuthor>
  <p:cmAuthor id="2" name="Sdutton" initials="S" lastIdx="3" clrIdx="1">
    <p:extLst>
      <p:ext uri="{19B8F6BF-5375-455C-9EA6-DF929625EA0E}">
        <p15:presenceInfo xmlns:p15="http://schemas.microsoft.com/office/powerpoint/2012/main" xmlns="" userId="Sdutton" providerId="None"/>
      </p:ext>
    </p:extLst>
  </p:cmAuthor>
  <p:cmAuthor id="3" name="Martin Baker" initials="MB" lastIdx="4" clrIdx="2"/>
  <p:cmAuthor id="4" name="Stuart Dutton" initials="S" lastIdx="11" clrIdx="3">
    <p:extLst>
      <p:ext uri="{19B8F6BF-5375-455C-9EA6-DF929625EA0E}">
        <p15:presenceInfo xmlns:p15="http://schemas.microsoft.com/office/powerpoint/2012/main" xmlns="" userId="Stuart Dutto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66"/>
    <a:srgbClr val="FF9933"/>
    <a:srgbClr val="B3DEFF"/>
    <a:srgbClr val="0079C1"/>
    <a:srgbClr val="003399"/>
    <a:srgbClr val="CC99FF"/>
    <a:srgbClr val="FFCCFF"/>
    <a:srgbClr val="1D9EFF"/>
    <a:srgbClr val="EFF7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2" autoAdjust="0"/>
    <p:restoredTop sz="94434" autoAdjust="0"/>
  </p:normalViewPr>
  <p:slideViewPr>
    <p:cSldViewPr showGuides="1">
      <p:cViewPr varScale="1">
        <p:scale>
          <a:sx n="92" d="100"/>
          <a:sy n="92" d="100"/>
        </p:scale>
        <p:origin x="-966" y="-102"/>
      </p:cViewPr>
      <p:guideLst>
        <p:guide orient="horz" pos="3838"/>
        <p:guide orient="horz" pos="934"/>
        <p:guide orient="horz" pos="346"/>
        <p:guide orient="horz" pos="3657"/>
        <p:guide orient="horz" pos="981"/>
        <p:guide orient="horz" pos="3067"/>
        <p:guide orient="horz" pos="300"/>
        <p:guide orient="horz" pos="935"/>
        <p:guide orient="horz" pos="4201"/>
        <p:guide orient="horz" pos="2296"/>
        <p:guide orient="horz" pos="1661"/>
        <p:guide orient="horz" pos="3203"/>
        <p:guide orient="horz" pos="1979"/>
        <p:guide orient="horz" pos="1888"/>
        <p:guide orient="horz" pos="391"/>
        <p:guide orient="horz" pos="4110"/>
        <p:guide orient="horz" pos="890"/>
        <p:guide orient="horz" pos="1389"/>
        <p:guide orient="horz" pos="4292"/>
        <p:guide orient="horz" pos="3884"/>
        <p:guide orient="horz" pos="2115"/>
        <p:guide pos="2886"/>
        <p:guide pos="5478"/>
        <p:guide pos="2970"/>
        <p:guide pos="385"/>
        <p:guide pos="5465"/>
        <p:guide pos="612"/>
        <p:guide pos="567"/>
        <p:guide pos="2064"/>
        <p:guide pos="5738"/>
        <p:guide pos="3016"/>
        <p:guide pos="2925"/>
        <p:guide pos="5602"/>
        <p:guide pos="113"/>
        <p:guide pos="3696"/>
        <p:guide pos="3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>
        <p:scale>
          <a:sx n="66" d="100"/>
          <a:sy n="66" d="100"/>
        </p:scale>
        <p:origin x="2318" y="-552"/>
      </p:cViewPr>
      <p:guideLst>
        <p:guide orient="horz" pos="2936"/>
        <p:guide orient="horz" pos="2935"/>
        <p:guide orient="horz" pos="3129"/>
        <p:guide orient="horz" pos="3128"/>
        <p:guide orient="horz" pos="2849"/>
        <p:guide orient="horz" pos="2848"/>
        <p:guide orient="horz" pos="3037"/>
        <p:guide orient="horz" pos="3036"/>
        <p:guide orient="horz" pos="3025"/>
        <p:guide orient="horz" pos="3024"/>
        <p:guide orient="horz" pos="3224"/>
        <p:guide orient="horz" pos="3223"/>
        <p:guide orient="horz" pos="3130"/>
        <p:guide orient="horz" pos="3225"/>
        <p:guide pos="2204"/>
        <p:guide pos="2205"/>
        <p:guide pos="2139"/>
        <p:guide pos="2140"/>
        <p:guide pos="2109"/>
        <p:guide pos="2110"/>
        <p:guide pos="2047"/>
        <p:guide pos="2048"/>
        <p:guide pos="2303"/>
        <p:guide pos="2304"/>
        <p:guide pos="2235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3"/>
            <a:ext cx="2944496" cy="49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719" tIns="46859" rIns="93719" bIns="46859" numCol="1" anchor="t" anchorCtr="0" compatLnSpc="1">
            <a:prstTxWarp prst="textNoShape">
              <a:avLst/>
            </a:prstTxWarp>
          </a:bodyPr>
          <a:lstStyle>
            <a:lvl1pPr algn="l" defTabSz="937708">
              <a:defRPr sz="1200" b="1">
                <a:solidFill>
                  <a:srgbClr val="0079C1"/>
                </a:solidFill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008" y="3"/>
            <a:ext cx="2944495" cy="49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719" tIns="46859" rIns="93719" bIns="46859" numCol="1" anchor="t" anchorCtr="0" compatLnSpc="1">
            <a:prstTxWarp prst="textNoShape">
              <a:avLst/>
            </a:prstTxWarp>
          </a:bodyPr>
          <a:lstStyle>
            <a:lvl1pPr algn="r" defTabSz="937708">
              <a:defRPr sz="1200" b="1">
                <a:solidFill>
                  <a:srgbClr val="0079C1"/>
                </a:solidFill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4605"/>
            <a:ext cx="2944496" cy="49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719" tIns="46859" rIns="93719" bIns="46859" numCol="1" anchor="b" anchorCtr="0" compatLnSpc="1">
            <a:prstTxWarp prst="textNoShape">
              <a:avLst/>
            </a:prstTxWarp>
          </a:bodyPr>
          <a:lstStyle>
            <a:lvl1pPr algn="l" defTabSz="937708">
              <a:defRPr sz="1200" b="1">
                <a:solidFill>
                  <a:srgbClr val="0079C1"/>
                </a:solidFill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008" y="9434605"/>
            <a:ext cx="2944495" cy="49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719" tIns="46859" rIns="93719" bIns="46859" numCol="1" anchor="b" anchorCtr="0" compatLnSpc="1">
            <a:prstTxWarp prst="textNoShape">
              <a:avLst/>
            </a:prstTxWarp>
          </a:bodyPr>
          <a:lstStyle>
            <a:lvl1pPr algn="r" defTabSz="937708">
              <a:defRPr sz="1200" b="1">
                <a:solidFill>
                  <a:srgbClr val="0079C1"/>
                </a:solidFill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B600CDC6-0ED1-449E-AB8E-46C91ED953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077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3"/>
            <a:ext cx="2944496" cy="49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719" tIns="46859" rIns="93719" bIns="46859" numCol="1" anchor="t" anchorCtr="0" compatLnSpc="1">
            <a:prstTxWarp prst="textNoShape">
              <a:avLst/>
            </a:prstTxWarp>
          </a:bodyPr>
          <a:lstStyle>
            <a:lvl1pPr algn="l" defTabSz="937708">
              <a:defRPr sz="1200" b="1">
                <a:solidFill>
                  <a:srgbClr val="0079C1"/>
                </a:solidFill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412" y="3"/>
            <a:ext cx="2944496" cy="49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719" tIns="46859" rIns="93719" bIns="46859" numCol="1" anchor="t" anchorCtr="0" compatLnSpc="1">
            <a:prstTxWarp prst="textNoShape">
              <a:avLst/>
            </a:prstTxWarp>
          </a:bodyPr>
          <a:lstStyle>
            <a:lvl1pPr algn="r" defTabSz="937708">
              <a:defRPr sz="1200" b="1">
                <a:solidFill>
                  <a:srgbClr val="0079C1"/>
                </a:solidFill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95435984-C55A-4F74-80B1-C272F6663B79}" type="datetimeFigureOut">
              <a:rPr lang="en-GB"/>
              <a:pPr>
                <a:defRPr/>
              </a:pPr>
              <a:t>09/12/2016</a:t>
            </a:fld>
            <a:endParaRPr lang="en-GB" dirty="0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730" y="4717305"/>
            <a:ext cx="5433049" cy="4466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719" tIns="46859" rIns="93719" bIns="468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1085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3009"/>
            <a:ext cx="2944496" cy="49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719" tIns="46859" rIns="93719" bIns="46859" numCol="1" anchor="b" anchorCtr="0" compatLnSpc="1">
            <a:prstTxWarp prst="textNoShape">
              <a:avLst/>
            </a:prstTxWarp>
          </a:bodyPr>
          <a:lstStyle>
            <a:lvl1pPr algn="l" defTabSz="937708">
              <a:defRPr sz="1200" b="1">
                <a:solidFill>
                  <a:srgbClr val="0079C1"/>
                </a:solidFill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85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412" y="9433009"/>
            <a:ext cx="2944496" cy="49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719" tIns="46859" rIns="93719" bIns="46859" numCol="1" anchor="b" anchorCtr="0" compatLnSpc="1">
            <a:prstTxWarp prst="textNoShape">
              <a:avLst/>
            </a:prstTxWarp>
          </a:bodyPr>
          <a:lstStyle>
            <a:lvl1pPr algn="r" defTabSz="937708">
              <a:defRPr sz="1200" b="1">
                <a:solidFill>
                  <a:srgbClr val="0079C1"/>
                </a:solidFill>
                <a:ea typeface="ＭＳ Ｐゴシック"/>
                <a:cs typeface="ＭＳ Ｐゴシック"/>
              </a:defRPr>
            </a:lvl1pPr>
          </a:lstStyle>
          <a:p>
            <a:pPr>
              <a:defRPr/>
            </a:pPr>
            <a:fld id="{A0870E1F-D404-412B-B160-0CB0A99C946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86037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9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9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3"/>
          <p:cNvSpPr>
            <a:spLocks/>
          </p:cNvSpPr>
          <p:nvPr userDrawn="1"/>
        </p:nvSpPr>
        <p:spPr bwMode="auto">
          <a:xfrm>
            <a:off x="8" y="0"/>
            <a:ext cx="9159875" cy="2400300"/>
          </a:xfrm>
          <a:custGeom>
            <a:avLst/>
            <a:gdLst>
              <a:gd name="T0" fmla="*/ 0 w 5760"/>
              <a:gd name="T1" fmla="*/ 0 h 1512"/>
              <a:gd name="T2" fmla="*/ 0 w 5760"/>
              <a:gd name="T3" fmla="*/ 2147483647 h 1512"/>
              <a:gd name="T4" fmla="*/ 2147483647 w 5760"/>
              <a:gd name="T5" fmla="*/ 2147483647 h 1512"/>
              <a:gd name="T6" fmla="*/ 2147483647 w 5760"/>
              <a:gd name="T7" fmla="*/ 2147483647 h 1512"/>
              <a:gd name="T8" fmla="*/ 2147483647 w 5760"/>
              <a:gd name="T9" fmla="*/ 2147483647 h 1512"/>
              <a:gd name="T10" fmla="*/ 2147483647 w 5760"/>
              <a:gd name="T11" fmla="*/ 2147483647 h 1512"/>
              <a:gd name="T12" fmla="*/ 2147483647 w 5760"/>
              <a:gd name="T13" fmla="*/ 0 h 1512"/>
              <a:gd name="T14" fmla="*/ 0 w 5760"/>
              <a:gd name="T15" fmla="*/ 0 h 15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 dirty="0"/>
          </a:p>
        </p:txBody>
      </p:sp>
      <p:sp>
        <p:nvSpPr>
          <p:cNvPr id="43022" name="Rectangle 14"/>
          <p:cNvSpPr>
            <a:spLocks noGrp="1" noChangeArrowheads="1"/>
          </p:cNvSpPr>
          <p:nvPr>
            <p:ph type="ctrTitle" sz="quarter"/>
          </p:nvPr>
        </p:nvSpPr>
        <p:spPr>
          <a:xfrm>
            <a:off x="593746" y="1368616"/>
            <a:ext cx="8043863" cy="461665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21" y="5164180"/>
            <a:ext cx="8043863" cy="503237"/>
          </a:xfrm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32" y="819486"/>
            <a:ext cx="8093075" cy="4616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93726" y="1485900"/>
            <a:ext cx="8089900" cy="46482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57783-2F5B-4B06-AD49-395F74C180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32" y="819486"/>
            <a:ext cx="8093075" cy="4616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26" y="1485900"/>
            <a:ext cx="8089900" cy="4648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831A1-9D83-4457-B6AE-BC34DC0BFD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32" y="819486"/>
            <a:ext cx="8093075" cy="4616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6" y="1485900"/>
            <a:ext cx="396875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F4365-30A9-44A9-A5F0-AB07E7DD96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32" y="819486"/>
            <a:ext cx="8093075" cy="46166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4876" y="1485900"/>
            <a:ext cx="3968750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14876" y="3886200"/>
            <a:ext cx="3968750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50ED2-22A4-46B2-ADFC-7913062A61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3725" y="1485900"/>
            <a:ext cx="3968750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14876" y="1485900"/>
            <a:ext cx="3968750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93725" y="3886200"/>
            <a:ext cx="3968750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4876" y="3886200"/>
            <a:ext cx="3968750" cy="2247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81D01-2A43-404D-BF6A-CD4BE1B490E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6A94D1-C50F-44E8-927A-CAB9A635D39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725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3"/>
          <p:cNvSpPr>
            <a:spLocks/>
          </p:cNvSpPr>
          <p:nvPr/>
        </p:nvSpPr>
        <p:spPr bwMode="auto">
          <a:xfrm>
            <a:off x="2" y="0"/>
            <a:ext cx="9159875" cy="2400300"/>
          </a:xfrm>
          <a:custGeom>
            <a:avLst/>
            <a:gdLst>
              <a:gd name="T0" fmla="*/ 0 w 5760"/>
              <a:gd name="T1" fmla="*/ 0 h 1512"/>
              <a:gd name="T2" fmla="*/ 0 w 5760"/>
              <a:gd name="T3" fmla="*/ 2171700 h 1512"/>
              <a:gd name="T4" fmla="*/ 1602978 w 5760"/>
              <a:gd name="T5" fmla="*/ 2171700 h 1512"/>
              <a:gd name="T6" fmla="*/ 1831975 w 5760"/>
              <a:gd name="T7" fmla="*/ 2400300 h 1512"/>
              <a:gd name="T8" fmla="*/ 2060972 w 5760"/>
              <a:gd name="T9" fmla="*/ 2171700 h 1512"/>
              <a:gd name="T10" fmla="*/ 9159875 w 5760"/>
              <a:gd name="T11" fmla="*/ 2171700 h 1512"/>
              <a:gd name="T12" fmla="*/ 9159875 w 5760"/>
              <a:gd name="T13" fmla="*/ 0 h 1512"/>
              <a:gd name="T14" fmla="*/ 0 w 5760"/>
              <a:gd name="T15" fmla="*/ 0 h 15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GB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5" name="Line 36"/>
          <p:cNvSpPr>
            <a:spLocks noChangeShapeType="1"/>
          </p:cNvSpPr>
          <p:nvPr/>
        </p:nvSpPr>
        <p:spPr bwMode="auto">
          <a:xfrm flipH="1" flipV="1">
            <a:off x="6858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6" name="Line 39"/>
          <p:cNvSpPr>
            <a:spLocks noChangeShapeType="1"/>
          </p:cNvSpPr>
          <p:nvPr/>
        </p:nvSpPr>
        <p:spPr bwMode="auto">
          <a:xfrm>
            <a:off x="24003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7" name="Line 40"/>
          <p:cNvSpPr>
            <a:spLocks noChangeShapeType="1"/>
          </p:cNvSpPr>
          <p:nvPr/>
        </p:nvSpPr>
        <p:spPr bwMode="auto">
          <a:xfrm flipH="1">
            <a:off x="6858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8" name="Line 41"/>
          <p:cNvSpPr>
            <a:spLocks noChangeShapeType="1"/>
          </p:cNvSpPr>
          <p:nvPr/>
        </p:nvSpPr>
        <p:spPr bwMode="auto">
          <a:xfrm flipV="1">
            <a:off x="24003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28702" y="3216277"/>
            <a:ext cx="1439863" cy="11813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970" tIns="10182" rIns="16970" bIns="10182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862049" eaLnBrk="1" hangingPunct="1">
              <a:defRPr/>
            </a:pPr>
            <a:r>
              <a:rPr lang="en-GB" sz="943" dirty="0" smtClean="0">
                <a:solidFill>
                  <a:srgbClr val="000000"/>
                </a:solidFill>
              </a:rPr>
              <a:t>Place your chosen image here. The four corners must just cover the arrow tips. For covers, the three pictures should be the same size and in a straight line.   </a:t>
            </a:r>
            <a:endParaRPr lang="en-GB" sz="2640" dirty="0" smtClean="0"/>
          </a:p>
        </p:txBody>
      </p:sp>
      <p:pic>
        <p:nvPicPr>
          <p:cNvPr id="10" name="Picture 44" descr="National_Grid_logo_bl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2" name="Rectangle 14"/>
          <p:cNvSpPr>
            <a:spLocks noGrp="1" noChangeArrowheads="1"/>
          </p:cNvSpPr>
          <p:nvPr>
            <p:ph type="ctrTitle" sz="quarter"/>
          </p:nvPr>
        </p:nvSpPr>
        <p:spPr>
          <a:xfrm>
            <a:off x="593727" y="1342094"/>
            <a:ext cx="8043863" cy="51462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02" y="5164140"/>
            <a:ext cx="8043863" cy="50323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charset="0"/>
              <a:buNone/>
              <a:defRPr sz="1885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1" name="Freeform 33"/>
          <p:cNvSpPr>
            <a:spLocks/>
          </p:cNvSpPr>
          <p:nvPr userDrawn="1"/>
        </p:nvSpPr>
        <p:spPr bwMode="auto">
          <a:xfrm>
            <a:off x="9" y="0"/>
            <a:ext cx="9159875" cy="2400300"/>
          </a:xfrm>
          <a:custGeom>
            <a:avLst/>
            <a:gdLst>
              <a:gd name="T0" fmla="*/ 0 w 5760"/>
              <a:gd name="T1" fmla="*/ 0 h 1512"/>
              <a:gd name="T2" fmla="*/ 0 w 5760"/>
              <a:gd name="T3" fmla="*/ 2147483647 h 1512"/>
              <a:gd name="T4" fmla="*/ 2147483647 w 5760"/>
              <a:gd name="T5" fmla="*/ 2147483647 h 1512"/>
              <a:gd name="T6" fmla="*/ 2147483647 w 5760"/>
              <a:gd name="T7" fmla="*/ 2147483647 h 1512"/>
              <a:gd name="T8" fmla="*/ 2147483647 w 5760"/>
              <a:gd name="T9" fmla="*/ 2147483647 h 1512"/>
              <a:gd name="T10" fmla="*/ 2147483647 w 5760"/>
              <a:gd name="T11" fmla="*/ 2147483647 h 1512"/>
              <a:gd name="T12" fmla="*/ 2147483647 w 5760"/>
              <a:gd name="T13" fmla="*/ 0 h 1512"/>
              <a:gd name="T14" fmla="*/ 0 w 5760"/>
              <a:gd name="T15" fmla="*/ 0 h 15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defTabSz="862049"/>
            <a:endParaRPr lang="en-GB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31521337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95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252907"/>
          </a:xfrm>
        </p:spPr>
        <p:txBody>
          <a:bodyPr anchor="t"/>
          <a:lstStyle>
            <a:lvl1pPr algn="l">
              <a:defRPr sz="3771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85"/>
            </a:lvl1pPr>
            <a:lvl2pPr marL="431024" indent="0">
              <a:buNone/>
              <a:defRPr sz="1697"/>
            </a:lvl2pPr>
            <a:lvl3pPr marL="862049" indent="0">
              <a:buNone/>
              <a:defRPr sz="1508"/>
            </a:lvl3pPr>
            <a:lvl4pPr marL="1293073" indent="0">
              <a:buNone/>
              <a:defRPr sz="1320"/>
            </a:lvl4pPr>
            <a:lvl5pPr marL="1724097" indent="0">
              <a:buNone/>
              <a:defRPr sz="1320"/>
            </a:lvl5pPr>
            <a:lvl6pPr marL="2155121" indent="0">
              <a:buNone/>
              <a:defRPr sz="1320"/>
            </a:lvl6pPr>
            <a:lvl7pPr marL="2586146" indent="0">
              <a:buNone/>
              <a:defRPr sz="1320"/>
            </a:lvl7pPr>
            <a:lvl8pPr marL="3017170" indent="0">
              <a:buNone/>
              <a:defRPr sz="1320"/>
            </a:lvl8pPr>
            <a:lvl9pPr marL="3448194" indent="0">
              <a:buNone/>
              <a:defRPr sz="132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2904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640"/>
            </a:lvl1pPr>
            <a:lvl2pPr>
              <a:defRPr sz="2263"/>
            </a:lvl2pPr>
            <a:lvl3pPr>
              <a:defRPr sz="1885"/>
            </a:lvl3pPr>
            <a:lvl4pPr>
              <a:defRPr sz="1697"/>
            </a:lvl4pPr>
            <a:lvl5pPr>
              <a:defRPr sz="1697"/>
            </a:lvl5pPr>
            <a:lvl6pPr>
              <a:defRPr sz="1697"/>
            </a:lvl6pPr>
            <a:lvl7pPr>
              <a:defRPr sz="1697"/>
            </a:lvl7pPr>
            <a:lvl8pPr>
              <a:defRPr sz="1697"/>
            </a:lvl8pPr>
            <a:lvl9pPr>
              <a:defRPr sz="1697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6" y="1485900"/>
            <a:ext cx="3968750" cy="4648200"/>
          </a:xfrm>
        </p:spPr>
        <p:txBody>
          <a:bodyPr/>
          <a:lstStyle>
            <a:lvl1pPr>
              <a:defRPr sz="2640"/>
            </a:lvl1pPr>
            <a:lvl2pPr>
              <a:defRPr sz="2263"/>
            </a:lvl2pPr>
            <a:lvl3pPr>
              <a:defRPr sz="1885"/>
            </a:lvl3pPr>
            <a:lvl4pPr>
              <a:defRPr sz="1697"/>
            </a:lvl4pPr>
            <a:lvl5pPr>
              <a:defRPr sz="1697"/>
            </a:lvl5pPr>
            <a:lvl6pPr>
              <a:defRPr sz="1697"/>
            </a:lvl6pPr>
            <a:lvl7pPr>
              <a:defRPr sz="1697"/>
            </a:lvl7pPr>
            <a:lvl8pPr>
              <a:defRPr sz="1697"/>
            </a:lvl8pPr>
            <a:lvl9pPr>
              <a:defRPr sz="1697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29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26" y="1485900"/>
            <a:ext cx="8089900" cy="46482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93726" y="881003"/>
            <a:ext cx="8089900" cy="400110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04248" y="6381328"/>
            <a:ext cx="2133600" cy="36195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4645E-F958-4B60-92AE-7D4C5AB24A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3013"/>
            <a:ext cx="8229600" cy="51462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63" b="1"/>
            </a:lvl1pPr>
            <a:lvl2pPr marL="431024" indent="0">
              <a:buNone/>
              <a:defRPr sz="1885" b="1"/>
            </a:lvl2pPr>
            <a:lvl3pPr marL="862049" indent="0">
              <a:buNone/>
              <a:defRPr sz="1697" b="1"/>
            </a:lvl3pPr>
            <a:lvl4pPr marL="1293073" indent="0">
              <a:buNone/>
              <a:defRPr sz="1508" b="1"/>
            </a:lvl4pPr>
            <a:lvl5pPr marL="1724097" indent="0">
              <a:buNone/>
              <a:defRPr sz="1508" b="1"/>
            </a:lvl5pPr>
            <a:lvl6pPr marL="2155121" indent="0">
              <a:buNone/>
              <a:defRPr sz="1508" b="1"/>
            </a:lvl6pPr>
            <a:lvl7pPr marL="2586146" indent="0">
              <a:buNone/>
              <a:defRPr sz="1508" b="1"/>
            </a:lvl7pPr>
            <a:lvl8pPr marL="3017170" indent="0">
              <a:buNone/>
              <a:defRPr sz="1508" b="1"/>
            </a:lvl8pPr>
            <a:lvl9pPr marL="3448194" indent="0">
              <a:buNone/>
              <a:defRPr sz="1508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63"/>
            </a:lvl1pPr>
            <a:lvl2pPr>
              <a:defRPr sz="1885"/>
            </a:lvl2pPr>
            <a:lvl3pPr>
              <a:defRPr sz="1697"/>
            </a:lvl3pPr>
            <a:lvl4pPr>
              <a:defRPr sz="1508"/>
            </a:lvl4pPr>
            <a:lvl5pPr>
              <a:defRPr sz="1508"/>
            </a:lvl5pPr>
            <a:lvl6pPr>
              <a:defRPr sz="1508"/>
            </a:lvl6pPr>
            <a:lvl7pPr>
              <a:defRPr sz="1508"/>
            </a:lvl7pPr>
            <a:lvl8pPr>
              <a:defRPr sz="1508"/>
            </a:lvl8pPr>
            <a:lvl9pPr>
              <a:defRPr sz="1508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63" b="1"/>
            </a:lvl1pPr>
            <a:lvl2pPr marL="431024" indent="0">
              <a:buNone/>
              <a:defRPr sz="1885" b="1"/>
            </a:lvl2pPr>
            <a:lvl3pPr marL="862049" indent="0">
              <a:buNone/>
              <a:defRPr sz="1697" b="1"/>
            </a:lvl3pPr>
            <a:lvl4pPr marL="1293073" indent="0">
              <a:buNone/>
              <a:defRPr sz="1508" b="1"/>
            </a:lvl4pPr>
            <a:lvl5pPr marL="1724097" indent="0">
              <a:buNone/>
              <a:defRPr sz="1508" b="1"/>
            </a:lvl5pPr>
            <a:lvl6pPr marL="2155121" indent="0">
              <a:buNone/>
              <a:defRPr sz="1508" b="1"/>
            </a:lvl6pPr>
            <a:lvl7pPr marL="2586146" indent="0">
              <a:buNone/>
              <a:defRPr sz="1508" b="1"/>
            </a:lvl7pPr>
            <a:lvl8pPr marL="3017170" indent="0">
              <a:buNone/>
              <a:defRPr sz="1508" b="1"/>
            </a:lvl8pPr>
            <a:lvl9pPr marL="3448194" indent="0">
              <a:buNone/>
              <a:defRPr sz="1508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63"/>
            </a:lvl1pPr>
            <a:lvl2pPr>
              <a:defRPr sz="1885"/>
            </a:lvl2pPr>
            <a:lvl3pPr>
              <a:defRPr sz="1697"/>
            </a:lvl3pPr>
            <a:lvl4pPr>
              <a:defRPr sz="1508"/>
            </a:lvl4pPr>
            <a:lvl5pPr>
              <a:defRPr sz="1508"/>
            </a:lvl5pPr>
            <a:lvl6pPr>
              <a:defRPr sz="1508"/>
            </a:lvl6pPr>
            <a:lvl7pPr>
              <a:defRPr sz="1508"/>
            </a:lvl7pPr>
            <a:lvl8pPr>
              <a:defRPr sz="1508"/>
            </a:lvl8pPr>
            <a:lvl9pPr>
              <a:defRPr sz="1508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605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463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900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762608"/>
            <a:ext cx="3008313" cy="672492"/>
          </a:xfrm>
        </p:spPr>
        <p:txBody>
          <a:bodyPr/>
          <a:lstStyle>
            <a:lvl1pPr algn="l">
              <a:defRPr sz="1885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017"/>
            </a:lvl1pPr>
            <a:lvl2pPr>
              <a:defRPr sz="2640"/>
            </a:lvl2pPr>
            <a:lvl3pPr>
              <a:defRPr sz="2263"/>
            </a:lvl3pPr>
            <a:lvl4pPr>
              <a:defRPr sz="1885"/>
            </a:lvl4pPr>
            <a:lvl5pPr>
              <a:defRPr sz="1885"/>
            </a:lvl5pPr>
            <a:lvl6pPr>
              <a:defRPr sz="1885"/>
            </a:lvl6pPr>
            <a:lvl7pPr>
              <a:defRPr sz="1885"/>
            </a:lvl7pPr>
            <a:lvl8pPr>
              <a:defRPr sz="1885"/>
            </a:lvl8pPr>
            <a:lvl9pPr>
              <a:defRPr sz="1885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320"/>
            </a:lvl1pPr>
            <a:lvl2pPr marL="431024" indent="0">
              <a:buNone/>
              <a:defRPr sz="1131"/>
            </a:lvl2pPr>
            <a:lvl3pPr marL="862049" indent="0">
              <a:buNone/>
              <a:defRPr sz="943"/>
            </a:lvl3pPr>
            <a:lvl4pPr marL="1293073" indent="0">
              <a:buNone/>
              <a:defRPr sz="848"/>
            </a:lvl4pPr>
            <a:lvl5pPr marL="1724097" indent="0">
              <a:buNone/>
              <a:defRPr sz="848"/>
            </a:lvl5pPr>
            <a:lvl6pPr marL="2155121" indent="0">
              <a:buNone/>
              <a:defRPr sz="848"/>
            </a:lvl6pPr>
            <a:lvl7pPr marL="2586146" indent="0">
              <a:buNone/>
              <a:defRPr sz="848"/>
            </a:lvl7pPr>
            <a:lvl8pPr marL="3017170" indent="0">
              <a:buNone/>
              <a:defRPr sz="848"/>
            </a:lvl8pPr>
            <a:lvl9pPr marL="3448194" indent="0">
              <a:buNone/>
              <a:defRPr sz="848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77458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75831"/>
            <a:ext cx="5486400" cy="391509"/>
          </a:xfrm>
        </p:spPr>
        <p:txBody>
          <a:bodyPr/>
          <a:lstStyle>
            <a:lvl1pPr algn="l">
              <a:defRPr sz="1885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017"/>
            </a:lvl1pPr>
            <a:lvl2pPr marL="431024" indent="0">
              <a:buNone/>
              <a:defRPr sz="2640"/>
            </a:lvl2pPr>
            <a:lvl3pPr marL="862049" indent="0">
              <a:buNone/>
              <a:defRPr sz="2263"/>
            </a:lvl3pPr>
            <a:lvl4pPr marL="1293073" indent="0">
              <a:buNone/>
              <a:defRPr sz="1885"/>
            </a:lvl4pPr>
            <a:lvl5pPr marL="1724097" indent="0">
              <a:buNone/>
              <a:defRPr sz="1885"/>
            </a:lvl5pPr>
            <a:lvl6pPr marL="2155121" indent="0">
              <a:buNone/>
              <a:defRPr sz="1885"/>
            </a:lvl6pPr>
            <a:lvl7pPr marL="2586146" indent="0">
              <a:buNone/>
              <a:defRPr sz="1885"/>
            </a:lvl7pPr>
            <a:lvl8pPr marL="3017170" indent="0">
              <a:buNone/>
              <a:defRPr sz="1885"/>
            </a:lvl8pPr>
            <a:lvl9pPr marL="3448194" indent="0">
              <a:buNone/>
              <a:defRPr sz="1885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320"/>
            </a:lvl1pPr>
            <a:lvl2pPr marL="431024" indent="0">
              <a:buNone/>
              <a:defRPr sz="1131"/>
            </a:lvl2pPr>
            <a:lvl3pPr marL="862049" indent="0">
              <a:buNone/>
              <a:defRPr sz="943"/>
            </a:lvl3pPr>
            <a:lvl4pPr marL="1293073" indent="0">
              <a:buNone/>
              <a:defRPr sz="848"/>
            </a:lvl4pPr>
            <a:lvl5pPr marL="1724097" indent="0">
              <a:buNone/>
              <a:defRPr sz="848"/>
            </a:lvl5pPr>
            <a:lvl6pPr marL="2155121" indent="0">
              <a:buNone/>
              <a:defRPr sz="848"/>
            </a:lvl6pPr>
            <a:lvl7pPr marL="2586146" indent="0">
              <a:buNone/>
              <a:defRPr sz="848"/>
            </a:lvl7pPr>
            <a:lvl8pPr marL="3017170" indent="0">
              <a:buNone/>
              <a:defRPr sz="848"/>
            </a:lvl8pPr>
            <a:lvl9pPr marL="3448194" indent="0">
              <a:buNone/>
              <a:defRPr sz="848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3142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4638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4327" y="762001"/>
            <a:ext cx="590931" cy="53721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6" y="762001"/>
            <a:ext cx="5918200" cy="53721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7395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7" y="782516"/>
            <a:ext cx="8093075" cy="498598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93726" y="1485900"/>
            <a:ext cx="8089900" cy="46482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5463064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ntr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HeaderTOCPlaceholder"/>
          <p:cNvSpPr txBox="1"/>
          <p:nvPr>
            <p:custDataLst>
              <p:tags r:id="rId1"/>
            </p:custDataLst>
          </p:nvPr>
        </p:nvSpPr>
        <p:spPr>
          <a:xfrm>
            <a:off x="3255818" y="621255"/>
            <a:ext cx="5403273" cy="11509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862049"/>
            <a:endParaRPr lang="en-GB" sz="748" noProof="1" smtClean="0">
              <a:solidFill>
                <a:srgbClr val="000000"/>
              </a:solidFill>
              <a:latin typeface="Arial"/>
              <a:ea typeface="MS PGothic"/>
              <a:cs typeface="Arial" pitchFamily="34" charset="0"/>
            </a:endParaRPr>
          </a:p>
        </p:txBody>
      </p:sp>
      <p:sp>
        <p:nvSpPr>
          <p:cNvPr id="6" name="Date/Filepath" hidden="1"/>
          <p:cNvSpPr txBox="1"/>
          <p:nvPr>
            <p:custDataLst>
              <p:tags r:id="rId2"/>
            </p:custDataLst>
          </p:nvPr>
        </p:nvSpPr>
        <p:spPr>
          <a:xfrm>
            <a:off x="2999514" y="274544"/>
            <a:ext cx="5652655" cy="11509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862049"/>
            <a:r>
              <a:rPr lang="en-GB" sz="748" noProof="1" smtClean="0">
                <a:solidFill>
                  <a:srgbClr val="000000"/>
                </a:solidFill>
                <a:latin typeface="Arial"/>
                <a:ea typeface="MS PGothic"/>
              </a:rPr>
              <a:t>08/12/2015 C:\Users\917203\Documents\Project Picadilly\Project Piccadilly KO deck.pptx</a:t>
            </a:r>
            <a:endParaRPr lang="en-GB" sz="748" noProof="1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17" name="Slide Tags" hidden="1"/>
          <p:cNvSpPr txBox="1"/>
          <p:nvPr>
            <p:custDataLst>
              <p:tags r:id="rId3"/>
            </p:custDataLst>
          </p:nvPr>
        </p:nvSpPr>
        <p:spPr>
          <a:xfrm>
            <a:off x="2" y="201708"/>
            <a:ext cx="1454727" cy="32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2049"/>
            <a:r>
              <a:rPr lang="en-GB" sz="1497" noProof="1" smtClean="0">
                <a:solidFill>
                  <a:srgbClr val="000000"/>
                </a:solidFill>
                <a:latin typeface="Arial"/>
                <a:ea typeface="MS PGothic"/>
              </a:rPr>
              <a:t>Slide Tags</a:t>
            </a:r>
            <a:endParaRPr lang="en-GB" sz="1497" noProof="1">
              <a:solidFill>
                <a:srgbClr val="000000"/>
              </a:solidFill>
              <a:latin typeface="Arial"/>
              <a:ea typeface="MS PGothic"/>
            </a:endParaRPr>
          </a:p>
        </p:txBody>
      </p:sp>
      <p:cxnSp>
        <p:nvCxnSpPr>
          <p:cNvPr id="15" name="Frame Line"/>
          <p:cNvCxnSpPr/>
          <p:nvPr/>
        </p:nvCxnSpPr>
        <p:spPr>
          <a:xfrm flipV="1">
            <a:off x="346366" y="823409"/>
            <a:ext cx="8312729" cy="127059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23341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3"/>
          <p:cNvSpPr>
            <a:spLocks/>
          </p:cNvSpPr>
          <p:nvPr/>
        </p:nvSpPr>
        <p:spPr bwMode="auto">
          <a:xfrm>
            <a:off x="2" y="0"/>
            <a:ext cx="9159875" cy="2400300"/>
          </a:xfrm>
          <a:custGeom>
            <a:avLst/>
            <a:gdLst>
              <a:gd name="T0" fmla="*/ 0 w 5760"/>
              <a:gd name="T1" fmla="*/ 0 h 1512"/>
              <a:gd name="T2" fmla="*/ 0 w 5760"/>
              <a:gd name="T3" fmla="*/ 2171700 h 1512"/>
              <a:gd name="T4" fmla="*/ 1602978 w 5760"/>
              <a:gd name="T5" fmla="*/ 2171700 h 1512"/>
              <a:gd name="T6" fmla="*/ 1831975 w 5760"/>
              <a:gd name="T7" fmla="*/ 2400300 h 1512"/>
              <a:gd name="T8" fmla="*/ 2060972 w 5760"/>
              <a:gd name="T9" fmla="*/ 2171700 h 1512"/>
              <a:gd name="T10" fmla="*/ 9159875 w 5760"/>
              <a:gd name="T11" fmla="*/ 2171700 h 1512"/>
              <a:gd name="T12" fmla="*/ 9159875 w 5760"/>
              <a:gd name="T13" fmla="*/ 0 h 1512"/>
              <a:gd name="T14" fmla="*/ 0 w 5760"/>
              <a:gd name="T15" fmla="*/ 0 h 15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GB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5" name="Line 36"/>
          <p:cNvSpPr>
            <a:spLocks noChangeShapeType="1"/>
          </p:cNvSpPr>
          <p:nvPr/>
        </p:nvSpPr>
        <p:spPr bwMode="auto">
          <a:xfrm flipH="1" flipV="1">
            <a:off x="6858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6" name="Line 39"/>
          <p:cNvSpPr>
            <a:spLocks noChangeShapeType="1"/>
          </p:cNvSpPr>
          <p:nvPr/>
        </p:nvSpPr>
        <p:spPr bwMode="auto">
          <a:xfrm>
            <a:off x="24003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7" name="Line 40"/>
          <p:cNvSpPr>
            <a:spLocks noChangeShapeType="1"/>
          </p:cNvSpPr>
          <p:nvPr/>
        </p:nvSpPr>
        <p:spPr bwMode="auto">
          <a:xfrm flipH="1">
            <a:off x="6858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8" name="Line 41"/>
          <p:cNvSpPr>
            <a:spLocks noChangeShapeType="1"/>
          </p:cNvSpPr>
          <p:nvPr/>
        </p:nvSpPr>
        <p:spPr bwMode="auto">
          <a:xfrm flipV="1">
            <a:off x="24003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28702" y="3216277"/>
            <a:ext cx="1439863" cy="11813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970" tIns="10182" rIns="16970" bIns="10182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862049" eaLnBrk="1" hangingPunct="1">
              <a:defRPr/>
            </a:pPr>
            <a:r>
              <a:rPr lang="en-GB" sz="943" dirty="0" smtClean="0">
                <a:solidFill>
                  <a:srgbClr val="000000"/>
                </a:solidFill>
              </a:rPr>
              <a:t>Place your chosen image here. The four corners must just cover the arrow tips. For covers, the three pictures should be the same size and in a straight line.   </a:t>
            </a:r>
            <a:endParaRPr lang="en-GB" sz="2640" dirty="0" smtClean="0"/>
          </a:p>
        </p:txBody>
      </p:sp>
      <p:pic>
        <p:nvPicPr>
          <p:cNvPr id="10" name="Picture 44" descr="National_Grid_logo_bl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2" name="Rectangle 14"/>
          <p:cNvSpPr>
            <a:spLocks noGrp="1" noChangeArrowheads="1"/>
          </p:cNvSpPr>
          <p:nvPr>
            <p:ph type="ctrTitle" sz="quarter"/>
          </p:nvPr>
        </p:nvSpPr>
        <p:spPr>
          <a:xfrm>
            <a:off x="593727" y="1342094"/>
            <a:ext cx="8043863" cy="51462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02" y="5164140"/>
            <a:ext cx="8043863" cy="50323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charset="0"/>
              <a:buNone/>
              <a:defRPr sz="1885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158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6A94D1-C50F-44E8-927A-CAB9A635D39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865202-7206-46D4-9A72-54D8EF856F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971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252907"/>
          </a:xfrm>
        </p:spPr>
        <p:txBody>
          <a:bodyPr anchor="t"/>
          <a:lstStyle>
            <a:lvl1pPr algn="l">
              <a:defRPr sz="3771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85"/>
            </a:lvl1pPr>
            <a:lvl2pPr marL="431024" indent="0">
              <a:buNone/>
              <a:defRPr sz="1697"/>
            </a:lvl2pPr>
            <a:lvl3pPr marL="862049" indent="0">
              <a:buNone/>
              <a:defRPr sz="1508"/>
            </a:lvl3pPr>
            <a:lvl4pPr marL="1293073" indent="0">
              <a:buNone/>
              <a:defRPr sz="1320"/>
            </a:lvl4pPr>
            <a:lvl5pPr marL="1724097" indent="0">
              <a:buNone/>
              <a:defRPr sz="1320"/>
            </a:lvl5pPr>
            <a:lvl6pPr marL="2155121" indent="0">
              <a:buNone/>
              <a:defRPr sz="1320"/>
            </a:lvl6pPr>
            <a:lvl7pPr marL="2586146" indent="0">
              <a:buNone/>
              <a:defRPr sz="1320"/>
            </a:lvl7pPr>
            <a:lvl8pPr marL="3017170" indent="0">
              <a:buNone/>
              <a:defRPr sz="1320"/>
            </a:lvl8pPr>
            <a:lvl9pPr marL="3448194" indent="0">
              <a:buNone/>
              <a:defRPr sz="132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1625F5-75DF-4D62-A40F-0F519C88669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2072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640"/>
            </a:lvl1pPr>
            <a:lvl2pPr>
              <a:defRPr sz="2263"/>
            </a:lvl2pPr>
            <a:lvl3pPr>
              <a:defRPr sz="1885"/>
            </a:lvl3pPr>
            <a:lvl4pPr>
              <a:defRPr sz="1697"/>
            </a:lvl4pPr>
            <a:lvl5pPr>
              <a:defRPr sz="1697"/>
            </a:lvl5pPr>
            <a:lvl6pPr>
              <a:defRPr sz="1697"/>
            </a:lvl6pPr>
            <a:lvl7pPr>
              <a:defRPr sz="1697"/>
            </a:lvl7pPr>
            <a:lvl8pPr>
              <a:defRPr sz="1697"/>
            </a:lvl8pPr>
            <a:lvl9pPr>
              <a:defRPr sz="1697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6" y="1485900"/>
            <a:ext cx="3968750" cy="4648200"/>
          </a:xfrm>
        </p:spPr>
        <p:txBody>
          <a:bodyPr/>
          <a:lstStyle>
            <a:lvl1pPr>
              <a:defRPr sz="2640"/>
            </a:lvl1pPr>
            <a:lvl2pPr>
              <a:defRPr sz="2263"/>
            </a:lvl2pPr>
            <a:lvl3pPr>
              <a:defRPr sz="1885"/>
            </a:lvl3pPr>
            <a:lvl4pPr>
              <a:defRPr sz="1697"/>
            </a:lvl4pPr>
            <a:lvl5pPr>
              <a:defRPr sz="1697"/>
            </a:lvl5pPr>
            <a:lvl6pPr>
              <a:defRPr sz="1697"/>
            </a:lvl6pPr>
            <a:lvl7pPr>
              <a:defRPr sz="1697"/>
            </a:lvl7pPr>
            <a:lvl8pPr>
              <a:defRPr sz="1697"/>
            </a:lvl8pPr>
            <a:lvl9pPr>
              <a:defRPr sz="1697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DAEC0E-B028-44B8-ABC7-9CC2AA8FF56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1257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3013"/>
            <a:ext cx="8229600" cy="51462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63" b="1"/>
            </a:lvl1pPr>
            <a:lvl2pPr marL="431024" indent="0">
              <a:buNone/>
              <a:defRPr sz="1885" b="1"/>
            </a:lvl2pPr>
            <a:lvl3pPr marL="862049" indent="0">
              <a:buNone/>
              <a:defRPr sz="1697" b="1"/>
            </a:lvl3pPr>
            <a:lvl4pPr marL="1293073" indent="0">
              <a:buNone/>
              <a:defRPr sz="1508" b="1"/>
            </a:lvl4pPr>
            <a:lvl5pPr marL="1724097" indent="0">
              <a:buNone/>
              <a:defRPr sz="1508" b="1"/>
            </a:lvl5pPr>
            <a:lvl6pPr marL="2155121" indent="0">
              <a:buNone/>
              <a:defRPr sz="1508" b="1"/>
            </a:lvl6pPr>
            <a:lvl7pPr marL="2586146" indent="0">
              <a:buNone/>
              <a:defRPr sz="1508" b="1"/>
            </a:lvl7pPr>
            <a:lvl8pPr marL="3017170" indent="0">
              <a:buNone/>
              <a:defRPr sz="1508" b="1"/>
            </a:lvl8pPr>
            <a:lvl9pPr marL="3448194" indent="0">
              <a:buNone/>
              <a:defRPr sz="1508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63"/>
            </a:lvl1pPr>
            <a:lvl2pPr>
              <a:defRPr sz="1885"/>
            </a:lvl2pPr>
            <a:lvl3pPr>
              <a:defRPr sz="1697"/>
            </a:lvl3pPr>
            <a:lvl4pPr>
              <a:defRPr sz="1508"/>
            </a:lvl4pPr>
            <a:lvl5pPr>
              <a:defRPr sz="1508"/>
            </a:lvl5pPr>
            <a:lvl6pPr>
              <a:defRPr sz="1508"/>
            </a:lvl6pPr>
            <a:lvl7pPr>
              <a:defRPr sz="1508"/>
            </a:lvl7pPr>
            <a:lvl8pPr>
              <a:defRPr sz="1508"/>
            </a:lvl8pPr>
            <a:lvl9pPr>
              <a:defRPr sz="1508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63" b="1"/>
            </a:lvl1pPr>
            <a:lvl2pPr marL="431024" indent="0">
              <a:buNone/>
              <a:defRPr sz="1885" b="1"/>
            </a:lvl2pPr>
            <a:lvl3pPr marL="862049" indent="0">
              <a:buNone/>
              <a:defRPr sz="1697" b="1"/>
            </a:lvl3pPr>
            <a:lvl4pPr marL="1293073" indent="0">
              <a:buNone/>
              <a:defRPr sz="1508" b="1"/>
            </a:lvl4pPr>
            <a:lvl5pPr marL="1724097" indent="0">
              <a:buNone/>
              <a:defRPr sz="1508" b="1"/>
            </a:lvl5pPr>
            <a:lvl6pPr marL="2155121" indent="0">
              <a:buNone/>
              <a:defRPr sz="1508" b="1"/>
            </a:lvl6pPr>
            <a:lvl7pPr marL="2586146" indent="0">
              <a:buNone/>
              <a:defRPr sz="1508" b="1"/>
            </a:lvl7pPr>
            <a:lvl8pPr marL="3017170" indent="0">
              <a:buNone/>
              <a:defRPr sz="1508" b="1"/>
            </a:lvl8pPr>
            <a:lvl9pPr marL="3448194" indent="0">
              <a:buNone/>
              <a:defRPr sz="1508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63"/>
            </a:lvl1pPr>
            <a:lvl2pPr>
              <a:defRPr sz="1885"/>
            </a:lvl2pPr>
            <a:lvl3pPr>
              <a:defRPr sz="1697"/>
            </a:lvl3pPr>
            <a:lvl4pPr>
              <a:defRPr sz="1508"/>
            </a:lvl4pPr>
            <a:lvl5pPr>
              <a:defRPr sz="1508"/>
            </a:lvl5pPr>
            <a:lvl6pPr>
              <a:defRPr sz="1508"/>
            </a:lvl6pPr>
            <a:lvl7pPr>
              <a:defRPr sz="1508"/>
            </a:lvl7pPr>
            <a:lvl8pPr>
              <a:defRPr sz="1508"/>
            </a:lvl8pPr>
            <a:lvl9pPr>
              <a:defRPr sz="1508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3EF33-0960-4828-85A7-13E8D3345B3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9144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8C1CA0-4474-45D6-8854-AB37C70C6DF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9460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4E437D-5372-47FC-ABE6-8B3D72A4F4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215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762608"/>
            <a:ext cx="3008313" cy="672492"/>
          </a:xfrm>
        </p:spPr>
        <p:txBody>
          <a:bodyPr/>
          <a:lstStyle>
            <a:lvl1pPr algn="l">
              <a:defRPr sz="1885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017"/>
            </a:lvl1pPr>
            <a:lvl2pPr>
              <a:defRPr sz="2640"/>
            </a:lvl2pPr>
            <a:lvl3pPr>
              <a:defRPr sz="2263"/>
            </a:lvl3pPr>
            <a:lvl4pPr>
              <a:defRPr sz="1885"/>
            </a:lvl4pPr>
            <a:lvl5pPr>
              <a:defRPr sz="1885"/>
            </a:lvl5pPr>
            <a:lvl6pPr>
              <a:defRPr sz="1885"/>
            </a:lvl6pPr>
            <a:lvl7pPr>
              <a:defRPr sz="1885"/>
            </a:lvl7pPr>
            <a:lvl8pPr>
              <a:defRPr sz="1885"/>
            </a:lvl8pPr>
            <a:lvl9pPr>
              <a:defRPr sz="1885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320"/>
            </a:lvl1pPr>
            <a:lvl2pPr marL="431024" indent="0">
              <a:buNone/>
              <a:defRPr sz="1131"/>
            </a:lvl2pPr>
            <a:lvl3pPr marL="862049" indent="0">
              <a:buNone/>
              <a:defRPr sz="943"/>
            </a:lvl3pPr>
            <a:lvl4pPr marL="1293073" indent="0">
              <a:buNone/>
              <a:defRPr sz="848"/>
            </a:lvl4pPr>
            <a:lvl5pPr marL="1724097" indent="0">
              <a:buNone/>
              <a:defRPr sz="848"/>
            </a:lvl5pPr>
            <a:lvl6pPr marL="2155121" indent="0">
              <a:buNone/>
              <a:defRPr sz="848"/>
            </a:lvl6pPr>
            <a:lvl7pPr marL="2586146" indent="0">
              <a:buNone/>
              <a:defRPr sz="848"/>
            </a:lvl7pPr>
            <a:lvl8pPr marL="3017170" indent="0">
              <a:buNone/>
              <a:defRPr sz="848"/>
            </a:lvl8pPr>
            <a:lvl9pPr marL="3448194" indent="0">
              <a:buNone/>
              <a:defRPr sz="848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B1C00-043A-414B-BEE9-41B54DDAA5A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00191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75831"/>
            <a:ext cx="5486400" cy="391509"/>
          </a:xfrm>
        </p:spPr>
        <p:txBody>
          <a:bodyPr/>
          <a:lstStyle>
            <a:lvl1pPr algn="l">
              <a:defRPr sz="1885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017"/>
            </a:lvl1pPr>
            <a:lvl2pPr marL="431024" indent="0">
              <a:buNone/>
              <a:defRPr sz="2640"/>
            </a:lvl2pPr>
            <a:lvl3pPr marL="862049" indent="0">
              <a:buNone/>
              <a:defRPr sz="2263"/>
            </a:lvl3pPr>
            <a:lvl4pPr marL="1293073" indent="0">
              <a:buNone/>
              <a:defRPr sz="1885"/>
            </a:lvl4pPr>
            <a:lvl5pPr marL="1724097" indent="0">
              <a:buNone/>
              <a:defRPr sz="1885"/>
            </a:lvl5pPr>
            <a:lvl6pPr marL="2155121" indent="0">
              <a:buNone/>
              <a:defRPr sz="1885"/>
            </a:lvl6pPr>
            <a:lvl7pPr marL="2586146" indent="0">
              <a:buNone/>
              <a:defRPr sz="1885"/>
            </a:lvl7pPr>
            <a:lvl8pPr marL="3017170" indent="0">
              <a:buNone/>
              <a:defRPr sz="1885"/>
            </a:lvl8pPr>
            <a:lvl9pPr marL="3448194" indent="0">
              <a:buNone/>
              <a:defRPr sz="1885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320"/>
            </a:lvl1pPr>
            <a:lvl2pPr marL="431024" indent="0">
              <a:buNone/>
              <a:defRPr sz="1131"/>
            </a:lvl2pPr>
            <a:lvl3pPr marL="862049" indent="0">
              <a:buNone/>
              <a:defRPr sz="943"/>
            </a:lvl3pPr>
            <a:lvl4pPr marL="1293073" indent="0">
              <a:buNone/>
              <a:defRPr sz="848"/>
            </a:lvl4pPr>
            <a:lvl5pPr marL="1724097" indent="0">
              <a:buNone/>
              <a:defRPr sz="848"/>
            </a:lvl5pPr>
            <a:lvl6pPr marL="2155121" indent="0">
              <a:buNone/>
              <a:defRPr sz="848"/>
            </a:lvl6pPr>
            <a:lvl7pPr marL="2586146" indent="0">
              <a:buNone/>
              <a:defRPr sz="848"/>
            </a:lvl7pPr>
            <a:lvl8pPr marL="3017170" indent="0">
              <a:buNone/>
              <a:defRPr sz="848"/>
            </a:lvl8pPr>
            <a:lvl9pPr marL="3448194" indent="0">
              <a:buNone/>
              <a:defRPr sz="848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667557-42E4-4337-9C7E-9657278440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01361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C999BE-A381-4BE8-8082-55EDC169230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5388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4327" y="762001"/>
            <a:ext cx="590931" cy="53721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6" y="762001"/>
            <a:ext cx="5918200" cy="53721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1B3AEC-CC5E-4105-9CEB-2ED1553256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830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41"/>
            <a:ext cx="7772400" cy="132343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93C6E-6C5D-47E2-B81E-666FDC72EB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7" y="782516"/>
            <a:ext cx="8093075" cy="498598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93726" y="1485900"/>
            <a:ext cx="8089900" cy="46482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361E21-98A0-4B45-98DF-5C9ACEAB2F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6590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wC Text"/>
          <p:cNvSpPr txBox="1"/>
          <p:nvPr userDrawn="1"/>
        </p:nvSpPr>
        <p:spPr>
          <a:xfrm>
            <a:off x="482139" y="6480001"/>
            <a:ext cx="249382" cy="9455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862049" fontAlgn="auto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16" noProof="1">
                <a:solidFill>
                  <a:srgbClr val="000000"/>
                </a:solidFill>
                <a:latin typeface="Arial"/>
                <a:ea typeface="MS PGothic"/>
                <a:cs typeface="Arial" pitchFamily="34" charset="0"/>
              </a:rPr>
              <a:t>PwC</a:t>
            </a:r>
          </a:p>
        </p:txBody>
      </p:sp>
      <p:sp>
        <p:nvSpPr>
          <p:cNvPr id="8" name="Report Date"/>
          <p:cNvSpPr txBox="1"/>
          <p:nvPr userDrawn="1">
            <p:custDataLst>
              <p:tags r:id="rId1"/>
            </p:custDataLst>
          </p:nvPr>
        </p:nvSpPr>
        <p:spPr>
          <a:xfrm>
            <a:off x="7717196" y="6290271"/>
            <a:ext cx="936154" cy="1409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28201" algn="r" defTabSz="862049" fontAlgn="auto">
              <a:spcBef>
                <a:spcPts val="0"/>
              </a:spcBef>
              <a:spcAft>
                <a:spcPts val="748"/>
              </a:spcAft>
            </a:pPr>
            <a:r>
              <a:rPr lang="en-GB" sz="916" noProof="1">
                <a:solidFill>
                  <a:srgbClr val="000000"/>
                </a:solidFill>
                <a:latin typeface="Arial"/>
                <a:ea typeface="MS PGothic"/>
              </a:rPr>
              <a:t>8 December 2015</a:t>
            </a:r>
          </a:p>
        </p:txBody>
      </p:sp>
      <p:sp>
        <p:nvSpPr>
          <p:cNvPr id="12" name="Page Number"/>
          <p:cNvSpPr txBox="1"/>
          <p:nvPr userDrawn="1">
            <p:custDataLst>
              <p:tags r:id="rId2"/>
            </p:custDataLst>
          </p:nvPr>
        </p:nvSpPr>
        <p:spPr>
          <a:xfrm>
            <a:off x="8379230" y="6454589"/>
            <a:ext cx="290945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862049" fontAlgn="auto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endParaRPr lang="en-GB" sz="916" noProof="1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13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255818" y="621255"/>
            <a:ext cx="5403273" cy="11509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862049" fontAlgn="auto">
              <a:spcBef>
                <a:spcPts val="0"/>
              </a:spcBef>
              <a:spcAft>
                <a:spcPts val="0"/>
              </a:spcAft>
            </a:pPr>
            <a:endParaRPr lang="en-GB" sz="748" noProof="1">
              <a:solidFill>
                <a:srgbClr val="000000"/>
              </a:solidFill>
              <a:latin typeface="Arial"/>
              <a:ea typeface="MS PGothic"/>
              <a:cs typeface="Arial" pitchFamily="34" charset="0"/>
            </a:endParaRPr>
          </a:p>
        </p:txBody>
      </p:sp>
      <p:sp>
        <p:nvSpPr>
          <p:cNvPr id="20" name="Presentation Disclaimer"/>
          <p:cNvSpPr txBox="1"/>
          <p:nvPr userDrawn="1">
            <p:custDataLst>
              <p:tags r:id="rId4"/>
            </p:custDataLst>
          </p:nvPr>
        </p:nvSpPr>
        <p:spPr>
          <a:xfrm>
            <a:off x="3258590" y="6290271"/>
            <a:ext cx="1591782" cy="14093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defTabSz="862049" fontAlgn="auto">
              <a:spcBef>
                <a:spcPts val="0"/>
              </a:spcBef>
              <a:spcAft>
                <a:spcPts val="0"/>
              </a:spcAft>
            </a:pPr>
            <a:r>
              <a:rPr lang="en-GB" sz="916" noProof="1">
                <a:solidFill>
                  <a:srgbClr val="000000"/>
                </a:solidFill>
                <a:latin typeface="Arial"/>
                <a:ea typeface="MS PGothic"/>
              </a:rPr>
              <a:t>Strictly private and confidential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82138" y="6252882"/>
            <a:ext cx="8179725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482139" y="6298698"/>
            <a:ext cx="2635135" cy="14093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862049" fontAlgn="auto">
              <a:spcBef>
                <a:spcPts val="0"/>
              </a:spcBef>
              <a:spcAft>
                <a:spcPts val="0"/>
              </a:spcAft>
            </a:pPr>
            <a:endParaRPr lang="en-GB" sz="916" noProof="1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10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3258590" y="6442387"/>
            <a:ext cx="1936865" cy="14093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862049" fontAlgn="auto">
              <a:spcBef>
                <a:spcPts val="0"/>
              </a:spcBef>
              <a:spcAft>
                <a:spcPts val="0"/>
              </a:spcAft>
            </a:pPr>
            <a:r>
              <a:rPr lang="en-GB" sz="916" noProof="1">
                <a:solidFill>
                  <a:srgbClr val="000000"/>
                </a:solidFill>
                <a:latin typeface="Arial"/>
                <a:ea typeface="MS PGothic"/>
              </a:rPr>
              <a:t>Draft</a:t>
            </a:r>
          </a:p>
        </p:txBody>
      </p:sp>
      <p:sp>
        <p:nvSpPr>
          <p:cNvPr id="6" name="Date/Filepath" hidden="1"/>
          <p:cNvSpPr txBox="1"/>
          <p:nvPr userDrawn="1">
            <p:custDataLst>
              <p:tags r:id="rId7"/>
            </p:custDataLst>
          </p:nvPr>
        </p:nvSpPr>
        <p:spPr>
          <a:xfrm>
            <a:off x="2999514" y="274544"/>
            <a:ext cx="5652655" cy="11509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862049" fontAlgn="auto">
              <a:spcBef>
                <a:spcPts val="0"/>
              </a:spcBef>
              <a:spcAft>
                <a:spcPts val="0"/>
              </a:spcAft>
            </a:pPr>
            <a:r>
              <a:rPr lang="en-GB" sz="748" noProof="1">
                <a:solidFill>
                  <a:srgbClr val="000000"/>
                </a:solidFill>
                <a:latin typeface="Arial"/>
                <a:ea typeface="MS PGothic"/>
              </a:rPr>
              <a:t>08/12/2015 C:\Users\917203\Documents\Project Picadilly\Project Piccadilly KO deck.pptx</a:t>
            </a:r>
          </a:p>
        </p:txBody>
      </p:sp>
      <p:sp>
        <p:nvSpPr>
          <p:cNvPr id="17" name="Slide Tags" hidden="1"/>
          <p:cNvSpPr txBox="1"/>
          <p:nvPr userDrawn="1">
            <p:custDataLst>
              <p:tags r:id="rId8"/>
            </p:custDataLst>
          </p:nvPr>
        </p:nvSpPr>
        <p:spPr>
          <a:xfrm>
            <a:off x="2" y="201708"/>
            <a:ext cx="1454727" cy="32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2049" fontAlgn="auto">
              <a:spcBef>
                <a:spcPts val="0"/>
              </a:spcBef>
              <a:spcAft>
                <a:spcPts val="0"/>
              </a:spcAft>
            </a:pPr>
            <a:r>
              <a:rPr lang="en-GB" sz="1497" noProof="1">
                <a:solidFill>
                  <a:srgbClr val="000000"/>
                </a:solidFill>
                <a:latin typeface="Arial"/>
                <a:ea typeface="MS PGothic"/>
              </a:rPr>
              <a:t>Slide Tags</a:t>
            </a:r>
          </a:p>
        </p:txBody>
      </p:sp>
      <p:cxnSp>
        <p:nvCxnSpPr>
          <p:cNvPr id="15" name="Frame Line"/>
          <p:cNvCxnSpPr/>
          <p:nvPr userDrawn="1"/>
        </p:nvCxnSpPr>
        <p:spPr>
          <a:xfrm flipV="1">
            <a:off x="346366" y="823409"/>
            <a:ext cx="8312729" cy="127059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3860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3"/>
          <p:cNvSpPr>
            <a:spLocks/>
          </p:cNvSpPr>
          <p:nvPr/>
        </p:nvSpPr>
        <p:spPr bwMode="auto">
          <a:xfrm>
            <a:off x="2" y="0"/>
            <a:ext cx="9159875" cy="2400300"/>
          </a:xfrm>
          <a:custGeom>
            <a:avLst/>
            <a:gdLst>
              <a:gd name="T0" fmla="*/ 0 w 5760"/>
              <a:gd name="T1" fmla="*/ 0 h 1512"/>
              <a:gd name="T2" fmla="*/ 0 w 5760"/>
              <a:gd name="T3" fmla="*/ 2171700 h 1512"/>
              <a:gd name="T4" fmla="*/ 1602978 w 5760"/>
              <a:gd name="T5" fmla="*/ 2171700 h 1512"/>
              <a:gd name="T6" fmla="*/ 1831975 w 5760"/>
              <a:gd name="T7" fmla="*/ 2400300 h 1512"/>
              <a:gd name="T8" fmla="*/ 2060972 w 5760"/>
              <a:gd name="T9" fmla="*/ 2171700 h 1512"/>
              <a:gd name="T10" fmla="*/ 9159875 w 5760"/>
              <a:gd name="T11" fmla="*/ 2171700 h 1512"/>
              <a:gd name="T12" fmla="*/ 9159875 w 5760"/>
              <a:gd name="T13" fmla="*/ 0 h 1512"/>
              <a:gd name="T14" fmla="*/ 0 w 5760"/>
              <a:gd name="T15" fmla="*/ 0 h 15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GB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5" name="Line 36"/>
          <p:cNvSpPr>
            <a:spLocks noChangeShapeType="1"/>
          </p:cNvSpPr>
          <p:nvPr/>
        </p:nvSpPr>
        <p:spPr bwMode="auto">
          <a:xfrm flipH="1" flipV="1">
            <a:off x="6858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6" name="Line 39"/>
          <p:cNvSpPr>
            <a:spLocks noChangeShapeType="1"/>
          </p:cNvSpPr>
          <p:nvPr/>
        </p:nvSpPr>
        <p:spPr bwMode="auto">
          <a:xfrm>
            <a:off x="24003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7" name="Line 40"/>
          <p:cNvSpPr>
            <a:spLocks noChangeShapeType="1"/>
          </p:cNvSpPr>
          <p:nvPr/>
        </p:nvSpPr>
        <p:spPr bwMode="auto">
          <a:xfrm flipH="1">
            <a:off x="6858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8" name="Line 41"/>
          <p:cNvSpPr>
            <a:spLocks noChangeShapeType="1"/>
          </p:cNvSpPr>
          <p:nvPr/>
        </p:nvSpPr>
        <p:spPr bwMode="auto">
          <a:xfrm flipV="1">
            <a:off x="24003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US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28702" y="3216277"/>
            <a:ext cx="1439863" cy="11813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970" tIns="10182" rIns="16970" bIns="10182">
            <a:spAutoFit/>
          </a:bodyPr>
          <a:lstStyle>
            <a:lvl1pPr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9C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862049" eaLnBrk="1" hangingPunct="1">
              <a:defRPr/>
            </a:pPr>
            <a:r>
              <a:rPr lang="en-GB" sz="943" dirty="0" smtClean="0">
                <a:solidFill>
                  <a:srgbClr val="000000"/>
                </a:solidFill>
              </a:rPr>
              <a:t>Place your chosen image here. The four corners must just cover the arrow tips. For covers, the three pictures should be the same size and in a straight line.   </a:t>
            </a:r>
            <a:endParaRPr lang="en-GB" sz="2640" dirty="0" smtClean="0"/>
          </a:p>
        </p:txBody>
      </p:sp>
      <p:pic>
        <p:nvPicPr>
          <p:cNvPr id="10" name="Picture 44" descr="National_Grid_logo_bl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2" name="Rectangle 14"/>
          <p:cNvSpPr>
            <a:spLocks noGrp="1" noChangeArrowheads="1"/>
          </p:cNvSpPr>
          <p:nvPr>
            <p:ph type="ctrTitle" sz="quarter"/>
          </p:nvPr>
        </p:nvSpPr>
        <p:spPr>
          <a:xfrm>
            <a:off x="593727" y="1342094"/>
            <a:ext cx="8043863" cy="51462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02" y="5164140"/>
            <a:ext cx="8043863" cy="50323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charset="0"/>
              <a:buNone/>
              <a:defRPr sz="1885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67562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865202-7206-46D4-9A72-54D8EF856FB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9999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252907"/>
          </a:xfrm>
        </p:spPr>
        <p:txBody>
          <a:bodyPr anchor="t"/>
          <a:lstStyle>
            <a:lvl1pPr algn="l">
              <a:defRPr sz="3771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85"/>
            </a:lvl1pPr>
            <a:lvl2pPr marL="431024" indent="0">
              <a:buNone/>
              <a:defRPr sz="1697"/>
            </a:lvl2pPr>
            <a:lvl3pPr marL="862049" indent="0">
              <a:buNone/>
              <a:defRPr sz="1508"/>
            </a:lvl3pPr>
            <a:lvl4pPr marL="1293073" indent="0">
              <a:buNone/>
              <a:defRPr sz="1320"/>
            </a:lvl4pPr>
            <a:lvl5pPr marL="1724097" indent="0">
              <a:buNone/>
              <a:defRPr sz="1320"/>
            </a:lvl5pPr>
            <a:lvl6pPr marL="2155121" indent="0">
              <a:buNone/>
              <a:defRPr sz="1320"/>
            </a:lvl6pPr>
            <a:lvl7pPr marL="2586146" indent="0">
              <a:buNone/>
              <a:defRPr sz="1320"/>
            </a:lvl7pPr>
            <a:lvl8pPr marL="3017170" indent="0">
              <a:buNone/>
              <a:defRPr sz="1320"/>
            </a:lvl8pPr>
            <a:lvl9pPr marL="3448194" indent="0">
              <a:buNone/>
              <a:defRPr sz="132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F1625F5-75DF-4D62-A40F-0F519C88669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9504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640"/>
            </a:lvl1pPr>
            <a:lvl2pPr>
              <a:defRPr sz="2263"/>
            </a:lvl2pPr>
            <a:lvl3pPr>
              <a:defRPr sz="1885"/>
            </a:lvl3pPr>
            <a:lvl4pPr>
              <a:defRPr sz="1697"/>
            </a:lvl4pPr>
            <a:lvl5pPr>
              <a:defRPr sz="1697"/>
            </a:lvl5pPr>
            <a:lvl6pPr>
              <a:defRPr sz="1697"/>
            </a:lvl6pPr>
            <a:lvl7pPr>
              <a:defRPr sz="1697"/>
            </a:lvl7pPr>
            <a:lvl8pPr>
              <a:defRPr sz="1697"/>
            </a:lvl8pPr>
            <a:lvl9pPr>
              <a:defRPr sz="1697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6" y="1485900"/>
            <a:ext cx="3968750" cy="4648200"/>
          </a:xfrm>
        </p:spPr>
        <p:txBody>
          <a:bodyPr/>
          <a:lstStyle>
            <a:lvl1pPr>
              <a:defRPr sz="2640"/>
            </a:lvl1pPr>
            <a:lvl2pPr>
              <a:defRPr sz="2263"/>
            </a:lvl2pPr>
            <a:lvl3pPr>
              <a:defRPr sz="1885"/>
            </a:lvl3pPr>
            <a:lvl4pPr>
              <a:defRPr sz="1697"/>
            </a:lvl4pPr>
            <a:lvl5pPr>
              <a:defRPr sz="1697"/>
            </a:lvl5pPr>
            <a:lvl6pPr>
              <a:defRPr sz="1697"/>
            </a:lvl6pPr>
            <a:lvl7pPr>
              <a:defRPr sz="1697"/>
            </a:lvl7pPr>
            <a:lvl8pPr>
              <a:defRPr sz="1697"/>
            </a:lvl8pPr>
            <a:lvl9pPr>
              <a:defRPr sz="1697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DAEC0E-B028-44B8-ABC7-9CC2AA8FF56C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03104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3013"/>
            <a:ext cx="8229600" cy="514626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263" b="1"/>
            </a:lvl1pPr>
            <a:lvl2pPr marL="431024" indent="0">
              <a:buNone/>
              <a:defRPr sz="1885" b="1"/>
            </a:lvl2pPr>
            <a:lvl3pPr marL="862049" indent="0">
              <a:buNone/>
              <a:defRPr sz="1697" b="1"/>
            </a:lvl3pPr>
            <a:lvl4pPr marL="1293073" indent="0">
              <a:buNone/>
              <a:defRPr sz="1508" b="1"/>
            </a:lvl4pPr>
            <a:lvl5pPr marL="1724097" indent="0">
              <a:buNone/>
              <a:defRPr sz="1508" b="1"/>
            </a:lvl5pPr>
            <a:lvl6pPr marL="2155121" indent="0">
              <a:buNone/>
              <a:defRPr sz="1508" b="1"/>
            </a:lvl6pPr>
            <a:lvl7pPr marL="2586146" indent="0">
              <a:buNone/>
              <a:defRPr sz="1508" b="1"/>
            </a:lvl7pPr>
            <a:lvl8pPr marL="3017170" indent="0">
              <a:buNone/>
              <a:defRPr sz="1508" b="1"/>
            </a:lvl8pPr>
            <a:lvl9pPr marL="3448194" indent="0">
              <a:buNone/>
              <a:defRPr sz="1508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263"/>
            </a:lvl1pPr>
            <a:lvl2pPr>
              <a:defRPr sz="1885"/>
            </a:lvl2pPr>
            <a:lvl3pPr>
              <a:defRPr sz="1697"/>
            </a:lvl3pPr>
            <a:lvl4pPr>
              <a:defRPr sz="1508"/>
            </a:lvl4pPr>
            <a:lvl5pPr>
              <a:defRPr sz="1508"/>
            </a:lvl5pPr>
            <a:lvl6pPr>
              <a:defRPr sz="1508"/>
            </a:lvl6pPr>
            <a:lvl7pPr>
              <a:defRPr sz="1508"/>
            </a:lvl7pPr>
            <a:lvl8pPr>
              <a:defRPr sz="1508"/>
            </a:lvl8pPr>
            <a:lvl9pPr>
              <a:defRPr sz="1508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263" b="1"/>
            </a:lvl1pPr>
            <a:lvl2pPr marL="431024" indent="0">
              <a:buNone/>
              <a:defRPr sz="1885" b="1"/>
            </a:lvl2pPr>
            <a:lvl3pPr marL="862049" indent="0">
              <a:buNone/>
              <a:defRPr sz="1697" b="1"/>
            </a:lvl3pPr>
            <a:lvl4pPr marL="1293073" indent="0">
              <a:buNone/>
              <a:defRPr sz="1508" b="1"/>
            </a:lvl4pPr>
            <a:lvl5pPr marL="1724097" indent="0">
              <a:buNone/>
              <a:defRPr sz="1508" b="1"/>
            </a:lvl5pPr>
            <a:lvl6pPr marL="2155121" indent="0">
              <a:buNone/>
              <a:defRPr sz="1508" b="1"/>
            </a:lvl6pPr>
            <a:lvl7pPr marL="2586146" indent="0">
              <a:buNone/>
              <a:defRPr sz="1508" b="1"/>
            </a:lvl7pPr>
            <a:lvl8pPr marL="3017170" indent="0">
              <a:buNone/>
              <a:defRPr sz="1508" b="1"/>
            </a:lvl8pPr>
            <a:lvl9pPr marL="3448194" indent="0">
              <a:buNone/>
              <a:defRPr sz="1508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263"/>
            </a:lvl1pPr>
            <a:lvl2pPr>
              <a:defRPr sz="1885"/>
            </a:lvl2pPr>
            <a:lvl3pPr>
              <a:defRPr sz="1697"/>
            </a:lvl3pPr>
            <a:lvl4pPr>
              <a:defRPr sz="1508"/>
            </a:lvl4pPr>
            <a:lvl5pPr>
              <a:defRPr sz="1508"/>
            </a:lvl5pPr>
            <a:lvl6pPr>
              <a:defRPr sz="1508"/>
            </a:lvl6pPr>
            <a:lvl7pPr>
              <a:defRPr sz="1508"/>
            </a:lvl7pPr>
            <a:lvl8pPr>
              <a:defRPr sz="1508"/>
            </a:lvl8pPr>
            <a:lvl9pPr>
              <a:defRPr sz="1508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C3EF33-0960-4828-85A7-13E8D3345B31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2085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8C1CA0-4474-45D6-8854-AB37C70C6DF6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6835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4E437D-5372-47FC-ABE6-8B3D72A4F43D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94084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762608"/>
            <a:ext cx="3008313" cy="672492"/>
          </a:xfrm>
        </p:spPr>
        <p:txBody>
          <a:bodyPr/>
          <a:lstStyle>
            <a:lvl1pPr algn="l">
              <a:defRPr sz="1885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017"/>
            </a:lvl1pPr>
            <a:lvl2pPr>
              <a:defRPr sz="2640"/>
            </a:lvl2pPr>
            <a:lvl3pPr>
              <a:defRPr sz="2263"/>
            </a:lvl3pPr>
            <a:lvl4pPr>
              <a:defRPr sz="1885"/>
            </a:lvl4pPr>
            <a:lvl5pPr>
              <a:defRPr sz="1885"/>
            </a:lvl5pPr>
            <a:lvl6pPr>
              <a:defRPr sz="1885"/>
            </a:lvl6pPr>
            <a:lvl7pPr>
              <a:defRPr sz="1885"/>
            </a:lvl7pPr>
            <a:lvl8pPr>
              <a:defRPr sz="1885"/>
            </a:lvl8pPr>
            <a:lvl9pPr>
              <a:defRPr sz="1885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320"/>
            </a:lvl1pPr>
            <a:lvl2pPr marL="431024" indent="0">
              <a:buNone/>
              <a:defRPr sz="1131"/>
            </a:lvl2pPr>
            <a:lvl3pPr marL="862049" indent="0">
              <a:buNone/>
              <a:defRPr sz="943"/>
            </a:lvl3pPr>
            <a:lvl4pPr marL="1293073" indent="0">
              <a:buNone/>
              <a:defRPr sz="848"/>
            </a:lvl4pPr>
            <a:lvl5pPr marL="1724097" indent="0">
              <a:buNone/>
              <a:defRPr sz="848"/>
            </a:lvl5pPr>
            <a:lvl6pPr marL="2155121" indent="0">
              <a:buNone/>
              <a:defRPr sz="848"/>
            </a:lvl6pPr>
            <a:lvl7pPr marL="2586146" indent="0">
              <a:buNone/>
              <a:defRPr sz="848"/>
            </a:lvl7pPr>
            <a:lvl8pPr marL="3017170" indent="0">
              <a:buNone/>
              <a:defRPr sz="848"/>
            </a:lvl8pPr>
            <a:lvl9pPr marL="3448194" indent="0">
              <a:buNone/>
              <a:defRPr sz="848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B1C00-043A-414B-BEE9-41B54DDAA5A5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897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GB" dirty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6" y="1485900"/>
            <a:ext cx="3968750" cy="4648200"/>
          </a:xfr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mtClean="0"/>
            </a:lvl1pPr>
            <a:lvl2pPr>
              <a:defRPr lang="en-US" smtClean="0"/>
            </a:lvl2pPr>
            <a:lvl3pPr>
              <a:defRPr lang="en-US" smtClean="0"/>
            </a:lvl3pPr>
            <a:lvl4pPr>
              <a:defRPr lang="en-US" smtClean="0"/>
            </a:lvl4pPr>
            <a:lvl5pPr>
              <a:defRPr lang="en-GB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10BFD-A448-4241-BEA2-95E13A45E5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75831"/>
            <a:ext cx="5486400" cy="391509"/>
          </a:xfrm>
        </p:spPr>
        <p:txBody>
          <a:bodyPr/>
          <a:lstStyle>
            <a:lvl1pPr algn="l">
              <a:defRPr sz="1885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017"/>
            </a:lvl1pPr>
            <a:lvl2pPr marL="431024" indent="0">
              <a:buNone/>
              <a:defRPr sz="2640"/>
            </a:lvl2pPr>
            <a:lvl3pPr marL="862049" indent="0">
              <a:buNone/>
              <a:defRPr sz="2263"/>
            </a:lvl3pPr>
            <a:lvl4pPr marL="1293073" indent="0">
              <a:buNone/>
              <a:defRPr sz="1885"/>
            </a:lvl4pPr>
            <a:lvl5pPr marL="1724097" indent="0">
              <a:buNone/>
              <a:defRPr sz="1885"/>
            </a:lvl5pPr>
            <a:lvl6pPr marL="2155121" indent="0">
              <a:buNone/>
              <a:defRPr sz="1885"/>
            </a:lvl6pPr>
            <a:lvl7pPr marL="2586146" indent="0">
              <a:buNone/>
              <a:defRPr sz="1885"/>
            </a:lvl7pPr>
            <a:lvl8pPr marL="3017170" indent="0">
              <a:buNone/>
              <a:defRPr sz="1885"/>
            </a:lvl8pPr>
            <a:lvl9pPr marL="3448194" indent="0">
              <a:buNone/>
              <a:defRPr sz="1885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320"/>
            </a:lvl1pPr>
            <a:lvl2pPr marL="431024" indent="0">
              <a:buNone/>
              <a:defRPr sz="1131"/>
            </a:lvl2pPr>
            <a:lvl3pPr marL="862049" indent="0">
              <a:buNone/>
              <a:defRPr sz="943"/>
            </a:lvl3pPr>
            <a:lvl4pPr marL="1293073" indent="0">
              <a:buNone/>
              <a:defRPr sz="848"/>
            </a:lvl4pPr>
            <a:lvl5pPr marL="1724097" indent="0">
              <a:buNone/>
              <a:defRPr sz="848"/>
            </a:lvl5pPr>
            <a:lvl6pPr marL="2155121" indent="0">
              <a:buNone/>
              <a:defRPr sz="848"/>
            </a:lvl6pPr>
            <a:lvl7pPr marL="2586146" indent="0">
              <a:buNone/>
              <a:defRPr sz="848"/>
            </a:lvl7pPr>
            <a:lvl8pPr marL="3017170" indent="0">
              <a:buNone/>
              <a:defRPr sz="848"/>
            </a:lvl8pPr>
            <a:lvl9pPr marL="3448194" indent="0">
              <a:buNone/>
              <a:defRPr sz="848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667557-42E4-4337-9C7E-965727844043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4377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C999BE-A381-4BE8-8082-55EDC1692309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1522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4327" y="762001"/>
            <a:ext cx="590931" cy="53721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6" y="762001"/>
            <a:ext cx="5918200" cy="53721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1B3AEC-CC5E-4105-9CEB-2ED155325612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6197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7" y="782516"/>
            <a:ext cx="8093075" cy="498598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93726" y="1485900"/>
            <a:ext cx="8089900" cy="46482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1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862049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97" smtClean="0">
                <a:solidFill>
                  <a:srgbClr val="000000"/>
                </a:solidFill>
                <a:latin typeface="Arial"/>
                <a:ea typeface="MS PGothic"/>
              </a:rPr>
              <a:t>Project Piccadilly</a:t>
            </a:r>
            <a:endParaRPr lang="en-US" sz="1697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>
                <a:solidFill>
                  <a:srgbClr val="000000"/>
                </a:solidFill>
              </a:rPr>
              <a:t>DRAFT: Strictly Private and Confidential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361E21-98A0-4B45-98DF-5C9ACEAB2FAF}" type="slidenum">
              <a:rPr lang="en-US" altLang="en-US">
                <a:solidFill>
                  <a:srgbClr val="000000"/>
                </a:solidFill>
              </a:rPr>
              <a:pPr/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01417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wC Text"/>
          <p:cNvSpPr txBox="1"/>
          <p:nvPr userDrawn="1"/>
        </p:nvSpPr>
        <p:spPr>
          <a:xfrm>
            <a:off x="482139" y="6480001"/>
            <a:ext cx="249382" cy="94550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noAutofit/>
          </a:bodyPr>
          <a:lstStyle/>
          <a:p>
            <a:pPr defTabSz="862049" fontAlgn="auto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916" noProof="1">
                <a:solidFill>
                  <a:srgbClr val="000000"/>
                </a:solidFill>
                <a:latin typeface="Arial"/>
                <a:ea typeface="MS PGothic"/>
                <a:cs typeface="Arial" pitchFamily="34" charset="0"/>
              </a:rPr>
              <a:t>PwC</a:t>
            </a:r>
          </a:p>
        </p:txBody>
      </p:sp>
      <p:sp>
        <p:nvSpPr>
          <p:cNvPr id="8" name="Report Date"/>
          <p:cNvSpPr txBox="1"/>
          <p:nvPr userDrawn="1">
            <p:custDataLst>
              <p:tags r:id="rId1"/>
            </p:custDataLst>
          </p:nvPr>
        </p:nvSpPr>
        <p:spPr>
          <a:xfrm>
            <a:off x="7717196" y="6290271"/>
            <a:ext cx="936154" cy="14093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28201" algn="r" defTabSz="862049" fontAlgn="auto">
              <a:spcBef>
                <a:spcPts val="0"/>
              </a:spcBef>
              <a:spcAft>
                <a:spcPts val="748"/>
              </a:spcAft>
            </a:pPr>
            <a:r>
              <a:rPr lang="en-GB" sz="916" noProof="1">
                <a:solidFill>
                  <a:srgbClr val="000000"/>
                </a:solidFill>
                <a:latin typeface="Arial"/>
                <a:ea typeface="MS PGothic"/>
              </a:rPr>
              <a:t>8 December 2015</a:t>
            </a:r>
          </a:p>
        </p:txBody>
      </p:sp>
      <p:sp>
        <p:nvSpPr>
          <p:cNvPr id="12" name="Page Number"/>
          <p:cNvSpPr txBox="1"/>
          <p:nvPr userDrawn="1">
            <p:custDataLst>
              <p:tags r:id="rId2"/>
            </p:custDataLst>
          </p:nvPr>
        </p:nvSpPr>
        <p:spPr>
          <a:xfrm>
            <a:off x="8379230" y="6454589"/>
            <a:ext cx="290945" cy="13716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 defTabSz="862049" fontAlgn="auto">
              <a:lnSpc>
                <a:spcPts val="831"/>
              </a:lnSpc>
              <a:spcBef>
                <a:spcPts val="0"/>
              </a:spcBef>
              <a:spcAft>
                <a:spcPts val="0"/>
              </a:spcAft>
            </a:pPr>
            <a:endParaRPr lang="en-GB" sz="916" noProof="1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13" name="HeaderTOCPlaceholder"/>
          <p:cNvSpPr txBox="1"/>
          <p:nvPr userDrawn="1">
            <p:custDataLst>
              <p:tags r:id="rId3"/>
            </p:custDataLst>
          </p:nvPr>
        </p:nvSpPr>
        <p:spPr>
          <a:xfrm>
            <a:off x="3255818" y="621255"/>
            <a:ext cx="5403273" cy="11509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862049" fontAlgn="auto">
              <a:spcBef>
                <a:spcPts val="0"/>
              </a:spcBef>
              <a:spcAft>
                <a:spcPts val="0"/>
              </a:spcAft>
            </a:pPr>
            <a:endParaRPr lang="en-GB" sz="748" noProof="1">
              <a:solidFill>
                <a:srgbClr val="000000"/>
              </a:solidFill>
              <a:latin typeface="Arial"/>
              <a:ea typeface="MS PGothic"/>
              <a:cs typeface="Arial" pitchFamily="34" charset="0"/>
            </a:endParaRPr>
          </a:p>
        </p:txBody>
      </p:sp>
      <p:sp>
        <p:nvSpPr>
          <p:cNvPr id="20" name="Presentation Disclaimer"/>
          <p:cNvSpPr txBox="1"/>
          <p:nvPr userDrawn="1">
            <p:custDataLst>
              <p:tags r:id="rId4"/>
            </p:custDataLst>
          </p:nvPr>
        </p:nvSpPr>
        <p:spPr>
          <a:xfrm>
            <a:off x="3258590" y="6290271"/>
            <a:ext cx="1591782" cy="140936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defTabSz="862049" fontAlgn="auto">
              <a:spcBef>
                <a:spcPts val="0"/>
              </a:spcBef>
              <a:spcAft>
                <a:spcPts val="0"/>
              </a:spcAft>
            </a:pPr>
            <a:r>
              <a:rPr lang="en-GB" sz="916" noProof="1">
                <a:solidFill>
                  <a:srgbClr val="000000"/>
                </a:solidFill>
                <a:latin typeface="Arial"/>
                <a:ea typeface="MS PGothic"/>
              </a:rPr>
              <a:t>Strictly private and confidential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482138" y="6252882"/>
            <a:ext cx="8179725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ection Footer"/>
          <p:cNvSpPr txBox="1"/>
          <p:nvPr userDrawn="1">
            <p:custDataLst>
              <p:tags r:id="rId5"/>
            </p:custDataLst>
          </p:nvPr>
        </p:nvSpPr>
        <p:spPr>
          <a:xfrm>
            <a:off x="482139" y="6298698"/>
            <a:ext cx="2635135" cy="14093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b" anchorCtr="0">
            <a:spAutoFit/>
          </a:bodyPr>
          <a:lstStyle/>
          <a:p>
            <a:pPr defTabSz="862049" fontAlgn="auto">
              <a:spcBef>
                <a:spcPts val="0"/>
              </a:spcBef>
              <a:spcAft>
                <a:spcPts val="0"/>
              </a:spcAft>
            </a:pPr>
            <a:endParaRPr lang="en-GB" sz="916" noProof="1">
              <a:solidFill>
                <a:srgbClr val="000000"/>
              </a:solidFill>
              <a:latin typeface="Arial"/>
              <a:ea typeface="MS PGothic"/>
            </a:endParaRPr>
          </a:p>
        </p:txBody>
      </p:sp>
      <p:sp>
        <p:nvSpPr>
          <p:cNvPr id="10" name="Draft stamp"/>
          <p:cNvSpPr txBox="1"/>
          <p:nvPr userDrawn="1">
            <p:custDataLst>
              <p:tags r:id="rId6"/>
            </p:custDataLst>
          </p:nvPr>
        </p:nvSpPr>
        <p:spPr>
          <a:xfrm>
            <a:off x="3258590" y="6442387"/>
            <a:ext cx="1936865" cy="14093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defTabSz="862049" fontAlgn="auto">
              <a:spcBef>
                <a:spcPts val="0"/>
              </a:spcBef>
              <a:spcAft>
                <a:spcPts val="0"/>
              </a:spcAft>
            </a:pPr>
            <a:r>
              <a:rPr lang="en-GB" sz="916" noProof="1">
                <a:solidFill>
                  <a:srgbClr val="000000"/>
                </a:solidFill>
                <a:latin typeface="Arial"/>
                <a:ea typeface="MS PGothic"/>
              </a:rPr>
              <a:t>Draft</a:t>
            </a:r>
          </a:p>
        </p:txBody>
      </p:sp>
      <p:sp>
        <p:nvSpPr>
          <p:cNvPr id="6" name="Date/Filepath" hidden="1"/>
          <p:cNvSpPr txBox="1"/>
          <p:nvPr userDrawn="1">
            <p:custDataLst>
              <p:tags r:id="rId7"/>
            </p:custDataLst>
          </p:nvPr>
        </p:nvSpPr>
        <p:spPr>
          <a:xfrm>
            <a:off x="2999514" y="274544"/>
            <a:ext cx="5652655" cy="11509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algn="r" defTabSz="862049" fontAlgn="auto">
              <a:spcBef>
                <a:spcPts val="0"/>
              </a:spcBef>
              <a:spcAft>
                <a:spcPts val="0"/>
              </a:spcAft>
            </a:pPr>
            <a:r>
              <a:rPr lang="en-GB" sz="748" noProof="1">
                <a:solidFill>
                  <a:srgbClr val="000000"/>
                </a:solidFill>
                <a:latin typeface="Arial"/>
                <a:ea typeface="MS PGothic"/>
              </a:rPr>
              <a:t>08/12/2015 C:\Users\917203\Documents\Project Picadilly\Project Piccadilly KO deck.pptx</a:t>
            </a:r>
          </a:p>
        </p:txBody>
      </p:sp>
      <p:sp>
        <p:nvSpPr>
          <p:cNvPr id="17" name="Slide Tags" hidden="1"/>
          <p:cNvSpPr txBox="1"/>
          <p:nvPr userDrawn="1">
            <p:custDataLst>
              <p:tags r:id="rId8"/>
            </p:custDataLst>
          </p:nvPr>
        </p:nvSpPr>
        <p:spPr>
          <a:xfrm>
            <a:off x="2" y="201708"/>
            <a:ext cx="1454727" cy="322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2049" fontAlgn="auto">
              <a:spcBef>
                <a:spcPts val="0"/>
              </a:spcBef>
              <a:spcAft>
                <a:spcPts val="0"/>
              </a:spcAft>
            </a:pPr>
            <a:r>
              <a:rPr lang="en-GB" sz="1497" noProof="1">
                <a:solidFill>
                  <a:srgbClr val="000000"/>
                </a:solidFill>
                <a:latin typeface="Arial"/>
                <a:ea typeface="MS PGothic"/>
              </a:rPr>
              <a:t>Slide Tags</a:t>
            </a:r>
          </a:p>
        </p:txBody>
      </p:sp>
      <p:cxnSp>
        <p:nvCxnSpPr>
          <p:cNvPr id="15" name="Frame Line"/>
          <p:cNvCxnSpPr/>
          <p:nvPr userDrawn="1"/>
        </p:nvCxnSpPr>
        <p:spPr>
          <a:xfrm flipV="1">
            <a:off x="346366" y="823409"/>
            <a:ext cx="8312729" cy="127059"/>
          </a:xfrm>
          <a:prstGeom prst="bentConnector3">
            <a:avLst>
              <a:gd name="adj1" fmla="val 0"/>
            </a:avLst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1913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gray"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01162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auto">
          <a:xfrm>
            <a:off x="1" y="0"/>
            <a:ext cx="9159875" cy="2400300"/>
          </a:xfrm>
          <a:custGeom>
            <a:avLst/>
            <a:gdLst>
              <a:gd name="T0" fmla="*/ 0 w 5760"/>
              <a:gd name="T1" fmla="*/ 0 h 1512"/>
              <a:gd name="T2" fmla="*/ 0 w 5760"/>
              <a:gd name="T3" fmla="*/ 2147483647 h 1512"/>
              <a:gd name="T4" fmla="*/ 2147483647 w 5760"/>
              <a:gd name="T5" fmla="*/ 2147483647 h 1512"/>
              <a:gd name="T6" fmla="*/ 2147483647 w 5760"/>
              <a:gd name="T7" fmla="*/ 2147483647 h 1512"/>
              <a:gd name="T8" fmla="*/ 2147483647 w 5760"/>
              <a:gd name="T9" fmla="*/ 2147483647 h 1512"/>
              <a:gd name="T10" fmla="*/ 2147483647 w 5760"/>
              <a:gd name="T11" fmla="*/ 2147483647 h 1512"/>
              <a:gd name="T12" fmla="*/ 2147483647 w 5760"/>
              <a:gd name="T13" fmla="*/ 0 h 1512"/>
              <a:gd name="T14" fmla="*/ 0 w 5760"/>
              <a:gd name="T15" fmla="*/ 0 h 15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1200" dirty="0">
              <a:solidFill>
                <a:srgbClr val="0079C1"/>
              </a:solidFill>
              <a:latin typeface="Arial"/>
              <a:ea typeface="ＭＳ Ｐゴシック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H="1" flipV="1">
            <a:off x="6858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1200" dirty="0">
              <a:solidFill>
                <a:srgbClr val="0079C1"/>
              </a:solidFill>
              <a:latin typeface="Arial"/>
              <a:ea typeface="ＭＳ Ｐゴシック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24003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1200" dirty="0">
              <a:solidFill>
                <a:srgbClr val="0079C1"/>
              </a:solidFill>
              <a:latin typeface="Arial"/>
              <a:ea typeface="ＭＳ Ｐゴシック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6858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1200" dirty="0">
              <a:solidFill>
                <a:srgbClr val="0079C1"/>
              </a:solidFill>
              <a:latin typeface="Arial"/>
              <a:ea typeface="ＭＳ Ｐゴシック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24003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endParaRPr lang="en-GB" sz="1200" dirty="0">
              <a:solidFill>
                <a:srgbClr val="0079C1"/>
              </a:solidFill>
              <a:latin typeface="Arial"/>
              <a:ea typeface="ＭＳ Ｐゴシック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28701" y="3216277"/>
            <a:ext cx="1439863" cy="125291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8000" tIns="10800" rIns="18000" bIns="1080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Ø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Ø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Ø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Ø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en-GB" sz="1000" b="1" dirty="0" smtClean="0">
                <a:solidFill>
                  <a:srgbClr val="000000"/>
                </a:solidFill>
                <a:cs typeface="Times New Roman" pitchFamily="18" charset="0"/>
              </a:rPr>
              <a:t>Place your chosen image here. The four corners must just cover the arrow tips. For covers, the three pictures should be the same size and in a straight line.  </a:t>
            </a:r>
            <a:endParaRPr lang="en-GB" sz="2800" b="1" dirty="0" smtClean="0">
              <a:solidFill>
                <a:srgbClr val="0079C1"/>
              </a:solidFill>
              <a:cs typeface="Times New Roman" pitchFamily="18" charset="0"/>
            </a:endParaRPr>
          </a:p>
        </p:txBody>
      </p:sp>
      <p:pic>
        <p:nvPicPr>
          <p:cNvPr id="10" name="Picture 10" descr="National_Grid_logo_bl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0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593726" y="1337797"/>
            <a:ext cx="8043863" cy="52322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6560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01" y="5164140"/>
            <a:ext cx="8043863" cy="503237"/>
          </a:xfrm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1148372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43BD4-F3B5-4E94-911E-7D2715E8C689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BBDB0-A0C5-4F87-A366-7C47C743BB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7401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2343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B48CB-B0DD-42DA-B15D-CD7DD364EA33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D5CF8-6685-42FB-A218-856C18CED7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6109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6" y="1485900"/>
            <a:ext cx="396875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94BBA-5993-4812-94D7-75BD506D7F24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D5F99-6645-4D88-99EF-6D299A96DA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799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6014"/>
            <a:ext cx="8229600" cy="46166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41E23-3740-43D6-B08A-E05A0B47B0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4418"/>
            <a:ext cx="8229600" cy="52322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7A965-9268-4762-85EE-284E4127D162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EE5C6-1190-494B-AA9D-09D38C4883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41971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00D17-BA22-4F88-AA79-41108686D2AF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93AA-C9C4-47C1-AA20-18F94A7E39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364642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3D1B8-8C15-4652-AEDF-141F7B51EFF2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AF8E5-48DC-446C-B663-5E8633D602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52716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27214"/>
            <a:ext cx="3008313" cy="70788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57AD4-09C6-4E85-8D92-9055112B376C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B4FF0-0F9B-4033-8466-E0B6664865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325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67228"/>
            <a:ext cx="5486400" cy="40011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72AC6-2A58-46E3-B6CC-0EE1C34BD1FC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B3931-A1D3-4F34-A514-F99C412BC4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751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D7E0C-B567-42CA-BC37-D69A6C7DF522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B7B8B-A7AE-4D6F-84A5-41992ADB4B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075445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4326" y="762000"/>
            <a:ext cx="615553" cy="5372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6" y="762000"/>
            <a:ext cx="5918200" cy="5372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41B72-1011-4167-A2ED-C15BE29F2DB2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A0304-768C-47F0-B5BE-8EC3DAF2B9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88464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auto">
          <a:xfrm>
            <a:off x="2" y="0"/>
            <a:ext cx="9159875" cy="2400300"/>
          </a:xfrm>
          <a:custGeom>
            <a:avLst/>
            <a:gdLst>
              <a:gd name="T0" fmla="*/ 0 w 5760"/>
              <a:gd name="T1" fmla="*/ 0 h 1512"/>
              <a:gd name="T2" fmla="*/ 0 w 5760"/>
              <a:gd name="T3" fmla="*/ 2147483647 h 1512"/>
              <a:gd name="T4" fmla="*/ 2147483647 w 5760"/>
              <a:gd name="T5" fmla="*/ 2147483647 h 1512"/>
              <a:gd name="T6" fmla="*/ 2147483647 w 5760"/>
              <a:gd name="T7" fmla="*/ 2147483647 h 1512"/>
              <a:gd name="T8" fmla="*/ 2147483647 w 5760"/>
              <a:gd name="T9" fmla="*/ 2147483647 h 1512"/>
              <a:gd name="T10" fmla="*/ 2147483647 w 5760"/>
              <a:gd name="T11" fmla="*/ 2147483647 h 1512"/>
              <a:gd name="T12" fmla="*/ 2147483647 w 5760"/>
              <a:gd name="T13" fmla="*/ 0 h 1512"/>
              <a:gd name="T14" fmla="*/ 0 w 5760"/>
              <a:gd name="T15" fmla="*/ 0 h 15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9193" tIns="44596" rIns="89193" bIns="44596"/>
          <a:lstStyle/>
          <a:p>
            <a:pPr algn="ctr" defTabSz="891917">
              <a:spcBef>
                <a:spcPct val="50000"/>
              </a:spcBef>
            </a:pPr>
            <a:endParaRPr lang="en-GB" sz="1197" dirty="0">
              <a:solidFill>
                <a:srgbClr val="0079C1"/>
              </a:solidFill>
              <a:latin typeface="Arial"/>
              <a:ea typeface="ＭＳ Ｐゴシック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H="1" flipV="1">
            <a:off x="6858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9193" tIns="44596" rIns="89193" bIns="44596"/>
          <a:lstStyle/>
          <a:p>
            <a:pPr algn="ctr" defTabSz="891917">
              <a:spcBef>
                <a:spcPct val="50000"/>
              </a:spcBef>
            </a:pPr>
            <a:endParaRPr lang="en-GB" sz="1197" dirty="0">
              <a:solidFill>
                <a:srgbClr val="0079C1"/>
              </a:solidFill>
              <a:latin typeface="Arial"/>
              <a:ea typeface="ＭＳ Ｐゴシック"/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24003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9193" tIns="44596" rIns="89193" bIns="44596"/>
          <a:lstStyle/>
          <a:p>
            <a:pPr algn="ctr" defTabSz="891917">
              <a:spcBef>
                <a:spcPct val="50000"/>
              </a:spcBef>
            </a:pPr>
            <a:endParaRPr lang="en-GB" sz="1197" dirty="0">
              <a:solidFill>
                <a:srgbClr val="0079C1"/>
              </a:solidFill>
              <a:latin typeface="Arial"/>
              <a:ea typeface="ＭＳ Ｐゴシック"/>
            </a:endParaRP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>
            <a:off x="685800" y="43434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9193" tIns="44596" rIns="89193" bIns="44596"/>
          <a:lstStyle/>
          <a:p>
            <a:pPr algn="ctr" defTabSz="891917">
              <a:spcBef>
                <a:spcPct val="50000"/>
              </a:spcBef>
            </a:pPr>
            <a:endParaRPr lang="en-GB" sz="1197" dirty="0">
              <a:solidFill>
                <a:srgbClr val="0079C1"/>
              </a:solidFill>
              <a:latin typeface="Arial"/>
              <a:ea typeface="ＭＳ Ｐゴシック"/>
            </a:endParaRP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2400300" y="2971800"/>
            <a:ext cx="457200" cy="3429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9193" tIns="44596" rIns="89193" bIns="44596"/>
          <a:lstStyle/>
          <a:p>
            <a:pPr algn="ctr" defTabSz="891917">
              <a:spcBef>
                <a:spcPct val="50000"/>
              </a:spcBef>
            </a:pPr>
            <a:endParaRPr lang="en-GB" sz="1197" dirty="0">
              <a:solidFill>
                <a:srgbClr val="0079C1"/>
              </a:solidFill>
              <a:latin typeface="Arial"/>
              <a:ea typeface="ＭＳ Ｐゴシック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1028702" y="3216276"/>
            <a:ext cx="1439863" cy="117954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7558" tIns="10535" rIns="17558" bIns="10535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Ø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Ø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Ø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Ø"/>
              <a:defRPr sz="1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891917" eaLnBrk="1" hangingPunct="1">
              <a:defRPr/>
            </a:pPr>
            <a:r>
              <a:rPr lang="en-GB" sz="941" b="1" dirty="0" smtClean="0">
                <a:solidFill>
                  <a:srgbClr val="000000"/>
                </a:solidFill>
                <a:cs typeface="Times New Roman" pitchFamily="18" charset="0"/>
              </a:rPr>
              <a:t>Place your chosen image here. The four corners must just cover the arrow tips. For covers, the three pictures should be the same size and in a straight line.  </a:t>
            </a:r>
            <a:endParaRPr lang="en-GB" sz="2736" b="1" dirty="0" smtClean="0">
              <a:solidFill>
                <a:srgbClr val="0079C1"/>
              </a:solidFill>
              <a:cs typeface="Times New Roman" pitchFamily="18" charset="0"/>
            </a:endParaRPr>
          </a:p>
        </p:txBody>
      </p:sp>
      <p:pic>
        <p:nvPicPr>
          <p:cNvPr id="10" name="Picture 10" descr="National_Grid_logo_bl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0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593727" y="1328324"/>
            <a:ext cx="8043863" cy="542169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6560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02" y="5164140"/>
            <a:ext cx="8043863" cy="503237"/>
          </a:xfrm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1967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1568291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143BD4-F3B5-4E94-911E-7D2715E8C689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BBDB0-A0C5-4F87-A366-7C47C743BB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86080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15784"/>
          </a:xfrm>
        </p:spPr>
        <p:txBody>
          <a:bodyPr anchor="t"/>
          <a:lstStyle>
            <a:lvl1pPr algn="l">
              <a:defRPr sz="3933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967"/>
            </a:lvl1pPr>
            <a:lvl2pPr marL="445959" indent="0">
              <a:buNone/>
              <a:defRPr sz="1796"/>
            </a:lvl2pPr>
            <a:lvl3pPr marL="891917" indent="0">
              <a:buNone/>
              <a:defRPr sz="1539"/>
            </a:lvl3pPr>
            <a:lvl4pPr marL="1337876" indent="0">
              <a:buNone/>
              <a:defRPr sz="1368"/>
            </a:lvl4pPr>
            <a:lvl5pPr marL="1783834" indent="0">
              <a:buNone/>
              <a:defRPr sz="1368"/>
            </a:lvl5pPr>
            <a:lvl6pPr marL="2229793" indent="0">
              <a:buNone/>
              <a:defRPr sz="1368"/>
            </a:lvl6pPr>
            <a:lvl7pPr marL="2675752" indent="0">
              <a:buNone/>
              <a:defRPr sz="1368"/>
            </a:lvl7pPr>
            <a:lvl8pPr marL="3121710" indent="0">
              <a:buNone/>
              <a:defRPr sz="1368"/>
            </a:lvl8pPr>
            <a:lvl9pPr marL="3567669" indent="0">
              <a:buNone/>
              <a:defRPr sz="136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B48CB-B0DD-42DA-B15D-CD7DD364EA33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D5CF8-6685-42FB-A218-856C18CED7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938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A34019-7627-476C-9911-FBAEACBD85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736"/>
            </a:lvl1pPr>
            <a:lvl2pPr>
              <a:defRPr sz="2309"/>
            </a:lvl2pPr>
            <a:lvl3pPr>
              <a:defRPr sz="1967"/>
            </a:lvl3pPr>
            <a:lvl4pPr>
              <a:defRPr sz="1796"/>
            </a:lvl4pPr>
            <a:lvl5pPr>
              <a:defRPr sz="1796"/>
            </a:lvl5pPr>
            <a:lvl6pPr>
              <a:defRPr sz="1796"/>
            </a:lvl6pPr>
            <a:lvl7pPr>
              <a:defRPr sz="1796"/>
            </a:lvl7pPr>
            <a:lvl8pPr>
              <a:defRPr sz="1796"/>
            </a:lvl8pPr>
            <a:lvl9pPr>
              <a:defRPr sz="179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6" y="1485900"/>
            <a:ext cx="3968750" cy="4648200"/>
          </a:xfrm>
        </p:spPr>
        <p:txBody>
          <a:bodyPr/>
          <a:lstStyle>
            <a:lvl1pPr>
              <a:defRPr sz="2736"/>
            </a:lvl1pPr>
            <a:lvl2pPr>
              <a:defRPr sz="2309"/>
            </a:lvl2pPr>
            <a:lvl3pPr>
              <a:defRPr sz="1967"/>
            </a:lvl3pPr>
            <a:lvl4pPr>
              <a:defRPr sz="1796"/>
            </a:lvl4pPr>
            <a:lvl5pPr>
              <a:defRPr sz="1796"/>
            </a:lvl5pPr>
            <a:lvl6pPr>
              <a:defRPr sz="1796"/>
            </a:lvl6pPr>
            <a:lvl7pPr>
              <a:defRPr sz="1796"/>
            </a:lvl7pPr>
            <a:lvl8pPr>
              <a:defRPr sz="1796"/>
            </a:lvl8pPr>
            <a:lvl9pPr>
              <a:defRPr sz="179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94BBA-5993-4812-94D7-75BD506D7F24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D5F99-6645-4D88-99EF-6D299A96DA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98703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5472"/>
            <a:ext cx="8229600" cy="54216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309" b="1"/>
            </a:lvl1pPr>
            <a:lvl2pPr marL="445959" indent="0">
              <a:buNone/>
              <a:defRPr sz="1967" b="1"/>
            </a:lvl2pPr>
            <a:lvl3pPr marL="891917" indent="0">
              <a:buNone/>
              <a:defRPr sz="1796" b="1"/>
            </a:lvl3pPr>
            <a:lvl4pPr marL="1337876" indent="0">
              <a:buNone/>
              <a:defRPr sz="1539" b="1"/>
            </a:lvl4pPr>
            <a:lvl5pPr marL="1783834" indent="0">
              <a:buNone/>
              <a:defRPr sz="1539" b="1"/>
            </a:lvl5pPr>
            <a:lvl6pPr marL="2229793" indent="0">
              <a:buNone/>
              <a:defRPr sz="1539" b="1"/>
            </a:lvl6pPr>
            <a:lvl7pPr marL="2675752" indent="0">
              <a:buNone/>
              <a:defRPr sz="1539" b="1"/>
            </a:lvl7pPr>
            <a:lvl8pPr marL="3121710" indent="0">
              <a:buNone/>
              <a:defRPr sz="1539" b="1"/>
            </a:lvl8pPr>
            <a:lvl9pPr marL="3567669" indent="0">
              <a:buNone/>
              <a:defRPr sz="153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309"/>
            </a:lvl1pPr>
            <a:lvl2pPr>
              <a:defRPr sz="1967"/>
            </a:lvl2pPr>
            <a:lvl3pPr>
              <a:defRPr sz="1796"/>
            </a:lvl3pPr>
            <a:lvl4pPr>
              <a:defRPr sz="1539"/>
            </a:lvl4pPr>
            <a:lvl5pPr>
              <a:defRPr sz="1539"/>
            </a:lvl5pPr>
            <a:lvl6pPr>
              <a:defRPr sz="1539"/>
            </a:lvl6pPr>
            <a:lvl7pPr>
              <a:defRPr sz="1539"/>
            </a:lvl7pPr>
            <a:lvl8pPr>
              <a:defRPr sz="1539"/>
            </a:lvl8pPr>
            <a:lvl9pPr>
              <a:defRPr sz="153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309" b="1"/>
            </a:lvl1pPr>
            <a:lvl2pPr marL="445959" indent="0">
              <a:buNone/>
              <a:defRPr sz="1967" b="1"/>
            </a:lvl2pPr>
            <a:lvl3pPr marL="891917" indent="0">
              <a:buNone/>
              <a:defRPr sz="1796" b="1"/>
            </a:lvl3pPr>
            <a:lvl4pPr marL="1337876" indent="0">
              <a:buNone/>
              <a:defRPr sz="1539" b="1"/>
            </a:lvl4pPr>
            <a:lvl5pPr marL="1783834" indent="0">
              <a:buNone/>
              <a:defRPr sz="1539" b="1"/>
            </a:lvl5pPr>
            <a:lvl6pPr marL="2229793" indent="0">
              <a:buNone/>
              <a:defRPr sz="1539" b="1"/>
            </a:lvl6pPr>
            <a:lvl7pPr marL="2675752" indent="0">
              <a:buNone/>
              <a:defRPr sz="1539" b="1"/>
            </a:lvl7pPr>
            <a:lvl8pPr marL="3121710" indent="0">
              <a:buNone/>
              <a:defRPr sz="1539" b="1"/>
            </a:lvl8pPr>
            <a:lvl9pPr marL="3567669" indent="0">
              <a:buNone/>
              <a:defRPr sz="153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309"/>
            </a:lvl1pPr>
            <a:lvl2pPr>
              <a:defRPr sz="1967"/>
            </a:lvl2pPr>
            <a:lvl3pPr>
              <a:defRPr sz="1796"/>
            </a:lvl3pPr>
            <a:lvl4pPr>
              <a:defRPr sz="1539"/>
            </a:lvl4pPr>
            <a:lvl5pPr>
              <a:defRPr sz="1539"/>
            </a:lvl5pPr>
            <a:lvl6pPr>
              <a:defRPr sz="1539"/>
            </a:lvl6pPr>
            <a:lvl7pPr>
              <a:defRPr sz="1539"/>
            </a:lvl7pPr>
            <a:lvl8pPr>
              <a:defRPr sz="1539"/>
            </a:lvl8pPr>
            <a:lvl9pPr>
              <a:defRPr sz="153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7A965-9268-4762-85EE-284E4127D162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EE5C6-1190-494B-AA9D-09D38C4883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97938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00D17-BA22-4F88-AA79-41108686D2AF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7C93AA-C9C4-47C1-AA20-18F94A7E39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09638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3D1B8-8C15-4652-AEDF-141F7B51EFF2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AF8E5-48DC-446C-B663-5E8633D602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57336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724354"/>
            <a:ext cx="3008313" cy="710747"/>
          </a:xfrm>
        </p:spPr>
        <p:txBody>
          <a:bodyPr/>
          <a:lstStyle>
            <a:lvl1pPr algn="l">
              <a:defRPr sz="1967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164"/>
            </a:lvl1pPr>
            <a:lvl2pPr>
              <a:defRPr sz="2736"/>
            </a:lvl2pPr>
            <a:lvl3pPr>
              <a:defRPr sz="2309"/>
            </a:lvl3pPr>
            <a:lvl4pPr>
              <a:defRPr sz="1967"/>
            </a:lvl4pPr>
            <a:lvl5pPr>
              <a:defRPr sz="1967"/>
            </a:lvl5pPr>
            <a:lvl6pPr>
              <a:defRPr sz="1967"/>
            </a:lvl6pPr>
            <a:lvl7pPr>
              <a:defRPr sz="1967"/>
            </a:lvl7pPr>
            <a:lvl8pPr>
              <a:defRPr sz="1967"/>
            </a:lvl8pPr>
            <a:lvl9pPr>
              <a:defRPr sz="19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368"/>
            </a:lvl1pPr>
            <a:lvl2pPr marL="445959" indent="0">
              <a:buNone/>
              <a:defRPr sz="1197"/>
            </a:lvl2pPr>
            <a:lvl3pPr marL="891917" indent="0">
              <a:buNone/>
              <a:defRPr sz="941"/>
            </a:lvl3pPr>
            <a:lvl4pPr marL="1337876" indent="0">
              <a:buNone/>
              <a:defRPr sz="855"/>
            </a:lvl4pPr>
            <a:lvl5pPr marL="1783834" indent="0">
              <a:buNone/>
              <a:defRPr sz="855"/>
            </a:lvl5pPr>
            <a:lvl6pPr marL="2229793" indent="0">
              <a:buNone/>
              <a:defRPr sz="855"/>
            </a:lvl6pPr>
            <a:lvl7pPr marL="2675752" indent="0">
              <a:buNone/>
              <a:defRPr sz="855"/>
            </a:lvl7pPr>
            <a:lvl8pPr marL="3121710" indent="0">
              <a:buNone/>
              <a:defRPr sz="855"/>
            </a:lvl8pPr>
            <a:lvl9pPr marL="3567669" indent="0">
              <a:buNone/>
              <a:defRPr sz="85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157AD4-09C6-4E85-8D92-9055112B376C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4B4FF0-0F9B-4033-8466-E0B6664865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84305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0786"/>
            <a:ext cx="5486400" cy="416552"/>
          </a:xfrm>
        </p:spPr>
        <p:txBody>
          <a:bodyPr/>
          <a:lstStyle>
            <a:lvl1pPr algn="l">
              <a:defRPr sz="1967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164"/>
            </a:lvl1pPr>
            <a:lvl2pPr marL="445959" indent="0">
              <a:buNone/>
              <a:defRPr sz="2736"/>
            </a:lvl2pPr>
            <a:lvl3pPr marL="891917" indent="0">
              <a:buNone/>
              <a:defRPr sz="2309"/>
            </a:lvl3pPr>
            <a:lvl4pPr marL="1337876" indent="0">
              <a:buNone/>
              <a:defRPr sz="1967"/>
            </a:lvl4pPr>
            <a:lvl5pPr marL="1783834" indent="0">
              <a:buNone/>
              <a:defRPr sz="1967"/>
            </a:lvl5pPr>
            <a:lvl6pPr marL="2229793" indent="0">
              <a:buNone/>
              <a:defRPr sz="1967"/>
            </a:lvl6pPr>
            <a:lvl7pPr marL="2675752" indent="0">
              <a:buNone/>
              <a:defRPr sz="1967"/>
            </a:lvl7pPr>
            <a:lvl8pPr marL="3121710" indent="0">
              <a:buNone/>
              <a:defRPr sz="1967"/>
            </a:lvl8pPr>
            <a:lvl9pPr marL="3567669" indent="0">
              <a:buNone/>
              <a:defRPr sz="1967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368"/>
            </a:lvl1pPr>
            <a:lvl2pPr marL="445959" indent="0">
              <a:buNone/>
              <a:defRPr sz="1197"/>
            </a:lvl2pPr>
            <a:lvl3pPr marL="891917" indent="0">
              <a:buNone/>
              <a:defRPr sz="941"/>
            </a:lvl3pPr>
            <a:lvl4pPr marL="1337876" indent="0">
              <a:buNone/>
              <a:defRPr sz="855"/>
            </a:lvl4pPr>
            <a:lvl5pPr marL="1783834" indent="0">
              <a:buNone/>
              <a:defRPr sz="855"/>
            </a:lvl5pPr>
            <a:lvl6pPr marL="2229793" indent="0">
              <a:buNone/>
              <a:defRPr sz="855"/>
            </a:lvl6pPr>
            <a:lvl7pPr marL="2675752" indent="0">
              <a:buNone/>
              <a:defRPr sz="855"/>
            </a:lvl7pPr>
            <a:lvl8pPr marL="3121710" indent="0">
              <a:buNone/>
              <a:defRPr sz="855"/>
            </a:lvl8pPr>
            <a:lvl9pPr marL="3567669" indent="0">
              <a:buNone/>
              <a:defRPr sz="85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72AC6-2A58-46E3-B6CC-0EE1C34BD1FC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B3931-A1D3-4F34-A514-F99C412BC4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56928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D7E0C-B567-42CA-BC37-D69A6C7DF522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9B7B8B-A7AE-4D6F-84A5-41992ADB4B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5346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4326" y="762001"/>
            <a:ext cx="631662" cy="53721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3726" y="762001"/>
            <a:ext cx="5918200" cy="53721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41B72-1011-4167-A2ED-C15BE29F2DB2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A0304-768C-47F0-B5BE-8EC3DAF2B9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266385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79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3"/>
          <p:cNvSpPr>
            <a:spLocks/>
          </p:cNvSpPr>
          <p:nvPr/>
        </p:nvSpPr>
        <p:spPr bwMode="auto">
          <a:xfrm>
            <a:off x="1" y="0"/>
            <a:ext cx="9159875" cy="2400300"/>
          </a:xfrm>
          <a:custGeom>
            <a:avLst/>
            <a:gdLst>
              <a:gd name="T0" fmla="*/ 0 w 5760"/>
              <a:gd name="T1" fmla="*/ 0 h 1512"/>
              <a:gd name="T2" fmla="*/ 0 w 5760"/>
              <a:gd name="T3" fmla="*/ 2171700 h 1512"/>
              <a:gd name="T4" fmla="*/ 1602978 w 5760"/>
              <a:gd name="T5" fmla="*/ 2171700 h 1512"/>
              <a:gd name="T6" fmla="*/ 1831975 w 5760"/>
              <a:gd name="T7" fmla="*/ 2400300 h 1512"/>
              <a:gd name="T8" fmla="*/ 2060972 w 5760"/>
              <a:gd name="T9" fmla="*/ 2171700 h 1512"/>
              <a:gd name="T10" fmla="*/ 9159875 w 5760"/>
              <a:gd name="T11" fmla="*/ 2171700 h 1512"/>
              <a:gd name="T12" fmla="*/ 9159875 w 5760"/>
              <a:gd name="T13" fmla="*/ 0 h 1512"/>
              <a:gd name="T14" fmla="*/ 0 w 5760"/>
              <a:gd name="T15" fmla="*/ 0 h 15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5760" h="1512">
                <a:moveTo>
                  <a:pt x="0" y="0"/>
                </a:moveTo>
                <a:lnTo>
                  <a:pt x="0" y="1368"/>
                </a:lnTo>
                <a:lnTo>
                  <a:pt x="1008" y="1368"/>
                </a:lnTo>
                <a:lnTo>
                  <a:pt x="1152" y="1512"/>
                </a:lnTo>
                <a:lnTo>
                  <a:pt x="1296" y="1368"/>
                </a:lnTo>
                <a:lnTo>
                  <a:pt x="5760" y="1368"/>
                </a:lnTo>
                <a:lnTo>
                  <a:pt x="576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862049">
              <a:defRPr/>
            </a:pPr>
            <a:endParaRPr lang="en-GB" sz="2640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pic>
        <p:nvPicPr>
          <p:cNvPr id="10" name="Picture 44" descr="National_Grid_logo_blu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22" name="Rectangle 14"/>
          <p:cNvSpPr>
            <a:spLocks noGrp="1" noChangeArrowheads="1"/>
          </p:cNvSpPr>
          <p:nvPr>
            <p:ph type="ctrTitle" sz="quarter"/>
          </p:nvPr>
        </p:nvSpPr>
        <p:spPr>
          <a:xfrm>
            <a:off x="593726" y="1355879"/>
            <a:ext cx="8043863" cy="487056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571501" y="5164138"/>
            <a:ext cx="8043863" cy="503237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 marL="0" indent="0">
              <a:spcBef>
                <a:spcPct val="20000"/>
              </a:spcBef>
              <a:spcAft>
                <a:spcPct val="0"/>
              </a:spcAft>
              <a:buFont typeface="Wingdings" charset="0"/>
              <a:buNone/>
              <a:defRPr sz="1885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973325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96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B7F12-35C9-4467-AB4B-006AB08E4E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252907"/>
          </a:xfrm>
        </p:spPr>
        <p:txBody>
          <a:bodyPr anchor="t"/>
          <a:lstStyle>
            <a:lvl1pPr algn="l">
              <a:defRPr sz="3771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85"/>
            </a:lvl1pPr>
            <a:lvl2pPr marL="431024" indent="0">
              <a:buNone/>
              <a:defRPr sz="1697"/>
            </a:lvl2pPr>
            <a:lvl3pPr marL="862049" indent="0">
              <a:buNone/>
              <a:defRPr sz="1508"/>
            </a:lvl3pPr>
            <a:lvl4pPr marL="1293073" indent="0">
              <a:buNone/>
              <a:defRPr sz="1320"/>
            </a:lvl4pPr>
            <a:lvl5pPr marL="1724097" indent="0">
              <a:buNone/>
              <a:defRPr sz="1320"/>
            </a:lvl5pPr>
            <a:lvl6pPr marL="2155121" indent="0">
              <a:buNone/>
              <a:defRPr sz="1320"/>
            </a:lvl6pPr>
            <a:lvl7pPr marL="2586146" indent="0">
              <a:buNone/>
              <a:defRPr sz="1320"/>
            </a:lvl7pPr>
            <a:lvl8pPr marL="3017170" indent="0">
              <a:buNone/>
              <a:defRPr sz="1320"/>
            </a:lvl8pPr>
            <a:lvl9pPr marL="3448194" indent="0">
              <a:buNone/>
              <a:defRPr sz="132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593724" y="1382714"/>
            <a:ext cx="8093074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27" descr="National_Grid_logo_blu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6139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3725" y="1485900"/>
            <a:ext cx="3968750" cy="4648200"/>
          </a:xfrm>
        </p:spPr>
        <p:txBody>
          <a:bodyPr/>
          <a:lstStyle>
            <a:lvl1pPr>
              <a:defRPr sz="2640"/>
            </a:lvl1pPr>
            <a:lvl2pPr>
              <a:defRPr sz="2263"/>
            </a:lvl2pPr>
            <a:lvl3pPr>
              <a:defRPr sz="1885"/>
            </a:lvl3pPr>
            <a:lvl4pPr>
              <a:defRPr sz="1697"/>
            </a:lvl4pPr>
            <a:lvl5pPr>
              <a:defRPr sz="1697"/>
            </a:lvl5pPr>
            <a:lvl6pPr>
              <a:defRPr sz="1697"/>
            </a:lvl6pPr>
            <a:lvl7pPr>
              <a:defRPr sz="1697"/>
            </a:lvl7pPr>
            <a:lvl8pPr>
              <a:defRPr sz="1697"/>
            </a:lvl8pPr>
            <a:lvl9pPr>
              <a:defRPr sz="1697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4875" y="1485900"/>
            <a:ext cx="3968750" cy="4648200"/>
          </a:xfrm>
        </p:spPr>
        <p:txBody>
          <a:bodyPr/>
          <a:lstStyle>
            <a:lvl1pPr>
              <a:defRPr sz="2640"/>
            </a:lvl1pPr>
            <a:lvl2pPr>
              <a:defRPr sz="2263"/>
            </a:lvl2pPr>
            <a:lvl3pPr>
              <a:defRPr sz="1885"/>
            </a:lvl3pPr>
            <a:lvl4pPr>
              <a:defRPr sz="1697"/>
            </a:lvl4pPr>
            <a:lvl5pPr>
              <a:defRPr sz="1697"/>
            </a:lvl5pPr>
            <a:lvl6pPr>
              <a:defRPr sz="1697"/>
            </a:lvl6pPr>
            <a:lvl7pPr>
              <a:defRPr sz="1697"/>
            </a:lvl7pPr>
            <a:lvl8pPr>
              <a:defRPr sz="1697"/>
            </a:lvl8pPr>
            <a:lvl9pPr>
              <a:defRPr sz="1697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14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9C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975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7159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graphicFrame>
        <p:nvGraphicFramePr>
          <p:cNvPr id="3" name="Group 107"/>
          <p:cNvGraphicFramePr>
            <a:graphicFrameLocks noGrp="1"/>
          </p:cNvGraphicFramePr>
          <p:nvPr userDrawn="1">
            <p:extLst/>
          </p:nvPr>
        </p:nvGraphicFramePr>
        <p:xfrm>
          <a:off x="323359" y="2243439"/>
          <a:ext cx="8497285" cy="4105529"/>
        </p:xfrm>
        <a:graphic>
          <a:graphicData uri="http://schemas.openxmlformats.org/drawingml/2006/table">
            <a:tbl>
              <a:tblPr/>
              <a:tblGrid>
                <a:gridCol w="762436"/>
                <a:gridCol w="1340159"/>
                <a:gridCol w="2419020"/>
                <a:gridCol w="3975670"/>
              </a:tblGrid>
              <a:tr h="41055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46176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46176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46176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46176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" name="Group 3"/>
          <p:cNvGrpSpPr/>
          <p:nvPr userDrawn="1"/>
        </p:nvGrpSpPr>
        <p:grpSpPr>
          <a:xfrm>
            <a:off x="323359" y="6467177"/>
            <a:ext cx="6704648" cy="208390"/>
            <a:chOff x="378150" y="7130368"/>
            <a:chExt cx="7840713" cy="229760"/>
          </a:xfrm>
        </p:grpSpPr>
        <p:sp>
          <p:nvSpPr>
            <p:cNvPr id="5" name="TextBox 4"/>
            <p:cNvSpPr txBox="1"/>
            <p:nvPr/>
          </p:nvSpPr>
          <p:spPr>
            <a:xfrm>
              <a:off x="5880898" y="7135123"/>
              <a:ext cx="1080120" cy="217866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 defTabSz="851415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84" dirty="0" smtClean="0">
                  <a:solidFill>
                    <a:srgbClr val="000000"/>
                  </a:solidFill>
                  <a:latin typeface="Arial"/>
                  <a:ea typeface="MS PGothic"/>
                </a:rPr>
                <a:t>Enabler*</a:t>
              </a:r>
              <a:endParaRPr lang="en-GB" sz="684" dirty="0">
                <a:solidFill>
                  <a:srgbClr val="000000"/>
                </a:solidFill>
                <a:latin typeface="Arial"/>
                <a:ea typeface="MS PGothic"/>
              </a:endParaRPr>
            </a:p>
          </p:txBody>
        </p:sp>
        <p:sp>
          <p:nvSpPr>
            <p:cNvPr id="6" name="AutoShape 391"/>
            <p:cNvSpPr>
              <a:spLocks noChangeArrowheads="1"/>
            </p:cNvSpPr>
            <p:nvPr/>
          </p:nvSpPr>
          <p:spPr bwMode="gray">
            <a:xfrm>
              <a:off x="6681450" y="7198737"/>
              <a:ext cx="119075" cy="100526"/>
            </a:xfrm>
            <a:prstGeom prst="diamond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lIns="88350" tIns="44176" rIns="88350" bIns="44176" anchor="ctr"/>
            <a:lstStyle/>
            <a:p>
              <a:pPr algn="ctr" defTabSz="755586" eaLnBrk="0" hangingPunct="0">
                <a:defRPr/>
              </a:pPr>
              <a:endParaRPr lang="en-GB" sz="2263" kern="0" dirty="0">
                <a:solidFill>
                  <a:srgbClr val="000000"/>
                </a:solidFill>
                <a:latin typeface="Arial Unicode MS" panose="020B0604020202020204" pitchFamily="34" charset="-128"/>
                <a:ea typeface="MS PGothic"/>
                <a:cs typeface="Calibri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766923" y="7130368"/>
              <a:ext cx="1451940" cy="2297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851415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754" dirty="0">
                  <a:solidFill>
                    <a:srgbClr val="000000"/>
                  </a:solidFill>
                  <a:latin typeface="Arial"/>
                  <a:ea typeface="MS PGothic"/>
                </a:rPr>
                <a:t>Milestone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4155" y="7135123"/>
              <a:ext cx="1404155" cy="217866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 defTabSz="851415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84" dirty="0" smtClean="0">
                  <a:solidFill>
                    <a:srgbClr val="000000"/>
                  </a:solidFill>
                  <a:latin typeface="Arial"/>
                  <a:ea typeface="MS PGothic"/>
                </a:rPr>
                <a:t>Key: </a:t>
              </a:r>
              <a:endParaRPr lang="en-GB" sz="684" dirty="0">
                <a:solidFill>
                  <a:srgbClr val="000000"/>
                </a:solidFill>
                <a:latin typeface="Arial"/>
                <a:ea typeface="MS PGothic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34334" y="7135123"/>
              <a:ext cx="1080120" cy="217866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 defTabSz="851415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84" dirty="0" smtClean="0">
                  <a:solidFill>
                    <a:srgbClr val="000000"/>
                  </a:solidFill>
                  <a:latin typeface="Arial"/>
                  <a:ea typeface="MS PGothic"/>
                </a:rPr>
                <a:t>GD responsibility</a:t>
              </a:r>
              <a:endParaRPr lang="en-GB" sz="684" dirty="0">
                <a:solidFill>
                  <a:srgbClr val="000000"/>
                </a:solidFill>
                <a:latin typeface="Arial"/>
                <a:ea typeface="MS PGothic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94475" y="7135123"/>
              <a:ext cx="1224136" cy="217866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 defTabSz="851415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84" dirty="0" smtClean="0">
                  <a:solidFill>
                    <a:srgbClr val="000000"/>
                  </a:solidFill>
                  <a:latin typeface="Arial"/>
                  <a:ea typeface="MS PGothic"/>
                </a:rPr>
                <a:t>Buyer responsibility</a:t>
              </a:r>
              <a:endParaRPr lang="en-GB" sz="684" dirty="0">
                <a:solidFill>
                  <a:srgbClr val="000000"/>
                </a:solidFill>
                <a:latin typeface="Arial"/>
                <a:ea typeface="MS PGothic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26621" y="7135123"/>
              <a:ext cx="1080120" cy="217866"/>
            </a:xfrm>
            <a:prstGeom prst="rect">
              <a:avLst/>
            </a:prstGeom>
            <a:noFill/>
          </p:spPr>
          <p:txBody>
            <a:bodyPr wrap="square" lIns="91424" tIns="45712" rIns="91424" bIns="45712" rtlCol="0">
              <a:spAutoFit/>
            </a:bodyPr>
            <a:lstStyle/>
            <a:p>
              <a:pPr defTabSz="851415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684" dirty="0" smtClean="0">
                  <a:solidFill>
                    <a:srgbClr val="000000"/>
                  </a:solidFill>
                  <a:latin typeface="Arial"/>
                  <a:ea typeface="MS PGothic"/>
                </a:rPr>
                <a:t>Joint responsibility</a:t>
              </a:r>
              <a:endParaRPr lang="en-GB" sz="684" dirty="0">
                <a:solidFill>
                  <a:srgbClr val="000000"/>
                </a:solidFill>
                <a:latin typeface="Arial"/>
                <a:ea typeface="MS PGothic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1890338" y="7242845"/>
              <a:ext cx="18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3150459" y="7242845"/>
              <a:ext cx="18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4502544" y="7242845"/>
              <a:ext cx="18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D3B5E9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5736903" y="7242845"/>
              <a:ext cx="18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6" name="Rectangle 15"/>
            <p:cNvSpPr/>
            <p:nvPr/>
          </p:nvSpPr>
          <p:spPr bwMode="auto">
            <a:xfrm>
              <a:off x="378150" y="7134833"/>
              <a:ext cx="7778870" cy="215717"/>
            </a:xfrm>
            <a:prstGeom prst="rect">
              <a:avLst/>
            </a:prstGeom>
            <a:noFill/>
            <a:ln w="31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24" tIns="45712" rIns="91424" bIns="45712" numCol="1" rtlCol="0" anchor="t" anchorCtr="0" compatLnSpc="1">
              <a:prstTxWarp prst="textNoShape">
                <a:avLst/>
              </a:prstTxWarp>
            </a:bodyPr>
            <a:lstStyle/>
            <a:p>
              <a:pPr algn="r" defTabSz="781766" eaLnBrk="0" fontAlgn="auto" hangingPunct="0">
                <a:spcBef>
                  <a:spcPts val="0"/>
                </a:spcBef>
                <a:spcAft>
                  <a:spcPts val="0"/>
                </a:spcAft>
              </a:pPr>
              <a:endParaRPr lang="en-GB" sz="684" dirty="0" smtClean="0">
                <a:solidFill>
                  <a:srgbClr val="000000"/>
                </a:solidFill>
                <a:latin typeface="Arial"/>
                <a:ea typeface="MS PGothic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>
              <a:off x="1879231" y="7242845"/>
              <a:ext cx="18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139352" y="7242845"/>
              <a:ext cx="18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B0F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4491437" y="7242845"/>
              <a:ext cx="18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D3B5E9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5725796" y="7242845"/>
              <a:ext cx="18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21" name="TextBox 20"/>
          <p:cNvSpPr txBox="1"/>
          <p:nvPr userDrawn="1"/>
        </p:nvSpPr>
        <p:spPr>
          <a:xfrm>
            <a:off x="7156534" y="6467183"/>
            <a:ext cx="1323244" cy="302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51415" fontAlgn="auto">
              <a:spcBef>
                <a:spcPts val="0"/>
              </a:spcBef>
              <a:spcAft>
                <a:spcPts val="0"/>
              </a:spcAft>
            </a:pPr>
            <a:r>
              <a:rPr lang="en-GB" sz="684" i="1" dirty="0" smtClean="0">
                <a:solidFill>
                  <a:srgbClr val="000000"/>
                </a:solidFill>
                <a:latin typeface="Arial"/>
                <a:ea typeface="MS PGothic"/>
              </a:rPr>
              <a:t>*Refer to enabler slides for more details</a:t>
            </a:r>
            <a:endParaRPr lang="en-GB" sz="684" i="1" dirty="0">
              <a:solidFill>
                <a:srgbClr val="000000"/>
              </a:solidFill>
              <a:latin typeface="Arial"/>
              <a:ea typeface="MS PGothic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663950" y="1424887"/>
            <a:ext cx="7147196" cy="4924082"/>
            <a:chOff x="1945896" y="1571003"/>
            <a:chExt cx="8358249" cy="5429029"/>
          </a:xfrm>
        </p:grpSpPr>
        <p:cxnSp>
          <p:nvCxnSpPr>
            <p:cNvPr id="25" name="Straight Connector 48"/>
            <p:cNvCxnSpPr>
              <a:cxnSpLocks noChangeShapeType="1"/>
            </p:cNvCxnSpPr>
            <p:nvPr/>
          </p:nvCxnSpPr>
          <p:spPr bwMode="auto">
            <a:xfrm rot="5400000">
              <a:off x="-221111" y="4520613"/>
              <a:ext cx="4958838" cy="0"/>
            </a:xfrm>
            <a:prstGeom prst="line">
              <a:avLst/>
            </a:prstGeom>
            <a:noFill/>
            <a:ln w="6350" algn="ctr">
              <a:solidFill>
                <a:srgbClr val="660085"/>
              </a:solidFill>
              <a:prstDash val="sysDot"/>
              <a:round/>
              <a:headEnd/>
              <a:tailEnd type="oval" w="med" len="med"/>
            </a:ln>
          </p:spPr>
        </p:cxnSp>
        <p:cxnSp>
          <p:nvCxnSpPr>
            <p:cNvPr id="26" name="Straight Connector 48"/>
            <p:cNvCxnSpPr>
              <a:cxnSpLocks noChangeShapeType="1"/>
            </p:cNvCxnSpPr>
            <p:nvPr/>
          </p:nvCxnSpPr>
          <p:spPr bwMode="auto">
            <a:xfrm rot="5400000">
              <a:off x="3801870" y="4545102"/>
              <a:ext cx="4909859" cy="0"/>
            </a:xfrm>
            <a:prstGeom prst="line">
              <a:avLst/>
            </a:prstGeom>
            <a:noFill/>
            <a:ln w="6350" algn="ctr">
              <a:solidFill>
                <a:srgbClr val="660085"/>
              </a:solidFill>
              <a:prstDash val="sysDot"/>
              <a:round/>
              <a:headEnd/>
              <a:tailEnd type="oval" w="med" len="med"/>
            </a:ln>
          </p:spPr>
        </p:cxnSp>
        <p:cxnSp>
          <p:nvCxnSpPr>
            <p:cNvPr id="27" name="Straight Connector 48"/>
            <p:cNvCxnSpPr>
              <a:cxnSpLocks noChangeShapeType="1"/>
            </p:cNvCxnSpPr>
            <p:nvPr/>
          </p:nvCxnSpPr>
          <p:spPr bwMode="auto">
            <a:xfrm rot="5400000">
              <a:off x="7549977" y="4545102"/>
              <a:ext cx="4909859" cy="0"/>
            </a:xfrm>
            <a:prstGeom prst="line">
              <a:avLst/>
            </a:prstGeom>
            <a:noFill/>
            <a:ln w="6350" algn="ctr">
              <a:solidFill>
                <a:srgbClr val="660085"/>
              </a:solidFill>
              <a:prstDash val="sysDot"/>
              <a:round/>
              <a:headEnd/>
              <a:tailEnd type="oval" w="med" len="med"/>
            </a:ln>
          </p:spPr>
        </p:cxnSp>
        <p:cxnSp>
          <p:nvCxnSpPr>
            <p:cNvPr id="28" name="Straight Connector 48"/>
            <p:cNvCxnSpPr>
              <a:cxnSpLocks noChangeShapeType="1"/>
            </p:cNvCxnSpPr>
            <p:nvPr/>
          </p:nvCxnSpPr>
          <p:spPr bwMode="auto">
            <a:xfrm rot="5400000">
              <a:off x="6239217" y="4545102"/>
              <a:ext cx="4909859" cy="0"/>
            </a:xfrm>
            <a:prstGeom prst="line">
              <a:avLst/>
            </a:prstGeom>
            <a:noFill/>
            <a:ln w="6350" algn="ctr">
              <a:solidFill>
                <a:srgbClr val="660085"/>
              </a:solidFill>
              <a:prstDash val="sysDot"/>
              <a:round/>
              <a:headEnd/>
              <a:tailEnd type="oval" w="med" len="med"/>
            </a:ln>
          </p:spPr>
        </p:cxnSp>
        <p:sp>
          <p:nvSpPr>
            <p:cNvPr id="29" name="Oval 29"/>
            <p:cNvSpPr>
              <a:spLocks noChangeArrowheads="1"/>
            </p:cNvSpPr>
            <p:nvPr/>
          </p:nvSpPr>
          <p:spPr bwMode="gray">
            <a:xfrm>
              <a:off x="5938236" y="1571003"/>
              <a:ext cx="635067" cy="635067"/>
            </a:xfrm>
            <a:prstGeom prst="ellipse">
              <a:avLst/>
            </a:prstGeom>
            <a:solidFill>
              <a:srgbClr val="660085"/>
            </a:solidFill>
            <a:ln w="12700" algn="ctr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defTabSz="755586" eaLnBrk="0" hangingPunct="0">
                <a:defRPr/>
              </a:pPr>
              <a:r>
                <a:rPr lang="en-GB" sz="660" kern="0" dirty="0" smtClean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1</a:t>
              </a:r>
              <a:r>
                <a:rPr lang="en-GB" sz="660" kern="0" baseline="30000" dirty="0" smtClean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st</a:t>
              </a:r>
              <a:r>
                <a:rPr lang="en-GB" sz="660" kern="0" dirty="0" smtClean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 Oct</a:t>
              </a:r>
              <a:endParaRPr lang="en-GB" sz="660" kern="0" dirty="0">
                <a:solidFill>
                  <a:srgbClr val="FFFFFF"/>
                </a:solidFill>
                <a:latin typeface="Arial Unicode MS" panose="020B0604020202020204" pitchFamily="34" charset="-128"/>
                <a:ea typeface="MS PGothic"/>
                <a:cs typeface="Calibri" pitchFamily="34" charset="0"/>
              </a:endParaRPr>
            </a:p>
          </p:txBody>
        </p:sp>
        <p:sp>
          <p:nvSpPr>
            <p:cNvPr id="30" name="Oval 24"/>
            <p:cNvSpPr>
              <a:spLocks noChangeArrowheads="1"/>
            </p:cNvSpPr>
            <p:nvPr/>
          </p:nvSpPr>
          <p:spPr bwMode="gray">
            <a:xfrm>
              <a:off x="1945896" y="1571003"/>
              <a:ext cx="635067" cy="635067"/>
            </a:xfrm>
            <a:prstGeom prst="ellipse">
              <a:avLst/>
            </a:prstGeom>
            <a:solidFill>
              <a:srgbClr val="660085"/>
            </a:solidFill>
            <a:ln w="12700" algn="ctr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defTabSz="755586" eaLnBrk="0" hangingPunct="0">
                <a:defRPr/>
              </a:pPr>
              <a:r>
                <a:rPr lang="en-GB" sz="660" kern="0" dirty="0" smtClean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1</a:t>
              </a:r>
              <a:r>
                <a:rPr lang="en-GB" sz="660" kern="0" baseline="30000" dirty="0" smtClean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st</a:t>
              </a:r>
              <a:r>
                <a:rPr lang="en-GB" sz="660" kern="0" dirty="0" smtClean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 May </a:t>
              </a:r>
              <a:endParaRPr lang="en-GB" sz="660" kern="0" dirty="0">
                <a:solidFill>
                  <a:srgbClr val="FFFFFF"/>
                </a:solidFill>
                <a:latin typeface="Arial Unicode MS" panose="020B0604020202020204" pitchFamily="34" charset="-128"/>
                <a:ea typeface="MS PGothic"/>
                <a:cs typeface="Calibri" pitchFamily="34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gray">
            <a:xfrm>
              <a:off x="8379574" y="1571003"/>
              <a:ext cx="635067" cy="635067"/>
            </a:xfrm>
            <a:prstGeom prst="ellipse">
              <a:avLst/>
            </a:prstGeom>
            <a:solidFill>
              <a:srgbClr val="660085"/>
            </a:solidFill>
            <a:ln w="12700" algn="ctr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defTabSz="755586" eaLnBrk="0" hangingPunct="0">
                <a:defRPr/>
              </a:pPr>
              <a:r>
                <a:rPr lang="en-GB" sz="660" kern="0" dirty="0" smtClean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Deal Close 31</a:t>
              </a:r>
              <a:r>
                <a:rPr lang="en-GB" sz="660" kern="0" baseline="30000" dirty="0" smtClean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st</a:t>
              </a:r>
              <a:r>
                <a:rPr lang="en-GB" sz="660" kern="0" dirty="0" smtClean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  Dec</a:t>
              </a:r>
              <a:endParaRPr lang="en-GB" sz="660" kern="0" dirty="0">
                <a:solidFill>
                  <a:srgbClr val="FFFFFF"/>
                </a:solidFill>
                <a:latin typeface="Arial Unicode MS" panose="020B0604020202020204" pitchFamily="34" charset="-128"/>
                <a:ea typeface="MS PGothic"/>
                <a:cs typeface="Calibri" pitchFamily="34" charset="0"/>
              </a:endParaRPr>
            </a:p>
          </p:txBody>
        </p:sp>
        <p:cxnSp>
          <p:nvCxnSpPr>
            <p:cNvPr id="32" name="Straight Connector 48"/>
            <p:cNvCxnSpPr>
              <a:cxnSpLocks noChangeShapeType="1"/>
            </p:cNvCxnSpPr>
            <p:nvPr/>
          </p:nvCxnSpPr>
          <p:spPr bwMode="auto">
            <a:xfrm rot="5400000">
              <a:off x="4626566" y="4545102"/>
              <a:ext cx="4909859" cy="0"/>
            </a:xfrm>
            <a:prstGeom prst="line">
              <a:avLst/>
            </a:prstGeom>
            <a:noFill/>
            <a:ln w="6350" algn="ctr">
              <a:solidFill>
                <a:srgbClr val="660085"/>
              </a:solidFill>
              <a:prstDash val="sysDot"/>
              <a:round/>
              <a:headEnd/>
              <a:tailEnd type="oval" w="med" len="med"/>
            </a:ln>
          </p:spPr>
        </p:cxnSp>
        <p:sp>
          <p:nvSpPr>
            <p:cNvPr id="33" name="Oval 29"/>
            <p:cNvSpPr>
              <a:spLocks noChangeArrowheads="1"/>
            </p:cNvSpPr>
            <p:nvPr/>
          </p:nvSpPr>
          <p:spPr bwMode="gray">
            <a:xfrm>
              <a:off x="6755816" y="1571003"/>
              <a:ext cx="635067" cy="635067"/>
            </a:xfrm>
            <a:prstGeom prst="ellipse">
              <a:avLst/>
            </a:prstGeom>
            <a:solidFill>
              <a:srgbClr val="660085"/>
            </a:solidFill>
            <a:ln w="12700" algn="ctr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defTabSz="755586" eaLnBrk="0" hangingPunct="0">
                <a:defRPr/>
              </a:pPr>
              <a:r>
                <a:rPr lang="en-GB" sz="660" kern="0" dirty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Deal signing 31</a:t>
              </a:r>
              <a:r>
                <a:rPr lang="en-GB" sz="660" kern="0" baseline="30000" dirty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st</a:t>
              </a:r>
              <a:r>
                <a:rPr lang="en-GB" sz="660" kern="0" dirty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 Oct</a:t>
              </a:r>
            </a:p>
          </p:txBody>
        </p:sp>
        <p:sp>
          <p:nvSpPr>
            <p:cNvPr id="36" name="Oval 29"/>
            <p:cNvSpPr>
              <a:spLocks noChangeArrowheads="1"/>
            </p:cNvSpPr>
            <p:nvPr/>
          </p:nvSpPr>
          <p:spPr bwMode="gray">
            <a:xfrm>
              <a:off x="9669078" y="1571003"/>
              <a:ext cx="635067" cy="635067"/>
            </a:xfrm>
            <a:prstGeom prst="ellipse">
              <a:avLst/>
            </a:prstGeom>
            <a:solidFill>
              <a:srgbClr val="660085"/>
            </a:solidFill>
            <a:ln w="12700" algn="ctr">
              <a:solidFill>
                <a:sysClr val="window" lastClr="FFFFFF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 defTabSz="755586" eaLnBrk="0" hangingPunct="0">
                <a:defRPr/>
              </a:pPr>
              <a:r>
                <a:rPr lang="en-GB" sz="660" kern="0" dirty="0" smtClean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TSA end </a:t>
              </a:r>
            </a:p>
            <a:p>
              <a:pPr algn="ctr" defTabSz="755586" eaLnBrk="0" hangingPunct="0">
                <a:defRPr/>
              </a:pPr>
              <a:r>
                <a:rPr lang="en-GB" sz="660" kern="0" dirty="0" smtClean="0">
                  <a:solidFill>
                    <a:srgbClr val="FFFFFF"/>
                  </a:solidFill>
                  <a:latin typeface="Arial Unicode MS" panose="020B0604020202020204" pitchFamily="34" charset="-128"/>
                  <a:ea typeface="MS PGothic"/>
                  <a:cs typeface="Calibri" pitchFamily="34" charset="0"/>
                </a:rPr>
                <a:t>TBC Q3 2016</a:t>
              </a:r>
              <a:endParaRPr lang="en-GB" sz="660" kern="0" dirty="0">
                <a:solidFill>
                  <a:srgbClr val="FFFFFF"/>
                </a:solidFill>
                <a:latin typeface="Arial Unicode MS" panose="020B0604020202020204" pitchFamily="34" charset="-128"/>
                <a:ea typeface="MS PGothic"/>
                <a:cs typeface="Calibri" pitchFamily="34" charset="0"/>
              </a:endParaRPr>
            </a:p>
          </p:txBody>
        </p:sp>
      </p:grpSp>
      <p:cxnSp>
        <p:nvCxnSpPr>
          <p:cNvPr id="37" name="Straight Arrow Connector 36"/>
          <p:cNvCxnSpPr/>
          <p:nvPr userDrawn="1"/>
        </p:nvCxnSpPr>
        <p:spPr bwMode="auto">
          <a:xfrm flipV="1">
            <a:off x="5356818" y="2057157"/>
            <a:ext cx="696881" cy="214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8" name="Straight Arrow Connector 37"/>
          <p:cNvCxnSpPr/>
          <p:nvPr userDrawn="1"/>
        </p:nvCxnSpPr>
        <p:spPr bwMode="auto">
          <a:xfrm flipV="1">
            <a:off x="4684658" y="2057183"/>
            <a:ext cx="678992" cy="20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9" name="Straight Arrow Connector 38"/>
          <p:cNvCxnSpPr/>
          <p:nvPr userDrawn="1"/>
        </p:nvCxnSpPr>
        <p:spPr bwMode="auto">
          <a:xfrm>
            <a:off x="2650929" y="2058227"/>
            <a:ext cx="68731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Straight Arrow Connector 39"/>
          <p:cNvCxnSpPr/>
          <p:nvPr userDrawn="1"/>
        </p:nvCxnSpPr>
        <p:spPr bwMode="auto">
          <a:xfrm flipV="1">
            <a:off x="4011898" y="2057970"/>
            <a:ext cx="679591" cy="51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" name="Straight Arrow Connector 40"/>
          <p:cNvCxnSpPr/>
          <p:nvPr userDrawn="1"/>
        </p:nvCxnSpPr>
        <p:spPr bwMode="auto">
          <a:xfrm>
            <a:off x="1941906" y="2058099"/>
            <a:ext cx="715854" cy="2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Arrow Connector 41"/>
          <p:cNvCxnSpPr/>
          <p:nvPr userDrawn="1"/>
        </p:nvCxnSpPr>
        <p:spPr bwMode="auto">
          <a:xfrm flipV="1">
            <a:off x="6046868" y="2057376"/>
            <a:ext cx="697193" cy="17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" name="Straight Arrow Connector 42"/>
          <p:cNvCxnSpPr/>
          <p:nvPr userDrawn="1"/>
        </p:nvCxnSpPr>
        <p:spPr bwMode="auto">
          <a:xfrm>
            <a:off x="3331414" y="2058227"/>
            <a:ext cx="68731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4" name="Straight Arrow Connector 43"/>
          <p:cNvCxnSpPr/>
          <p:nvPr userDrawn="1"/>
        </p:nvCxnSpPr>
        <p:spPr bwMode="auto">
          <a:xfrm flipV="1">
            <a:off x="6737231" y="2057376"/>
            <a:ext cx="697193" cy="170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09203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 userDrawn="1"/>
        </p:nvSpPr>
        <p:spPr bwMode="auto">
          <a:xfrm>
            <a:off x="593725" y="412714"/>
            <a:ext cx="6152520" cy="8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39095" rIns="0" bIns="39095" numCol="1" anchor="b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3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504063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1008126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1512189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2016252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565" kern="0" dirty="0" smtClean="0">
                <a:solidFill>
                  <a:srgbClr val="0079C1"/>
                </a:solidFill>
              </a:rPr>
              <a:t>XXXX: Description of separation projects (1 of X)</a:t>
            </a:r>
            <a:endParaRPr lang="en-GB" sz="2736" kern="0" dirty="0">
              <a:solidFill>
                <a:srgbClr val="0079C1"/>
              </a:solidFill>
            </a:endParaRPr>
          </a:p>
        </p:txBody>
      </p:sp>
      <p:graphicFrame>
        <p:nvGraphicFramePr>
          <p:cNvPr id="4" name="Group 45"/>
          <p:cNvGraphicFramePr>
            <a:graphicFrameLocks noGrp="1"/>
          </p:cNvGraphicFramePr>
          <p:nvPr userDrawn="1">
            <p:extLst/>
          </p:nvPr>
        </p:nvGraphicFramePr>
        <p:xfrm>
          <a:off x="391619" y="1755464"/>
          <a:ext cx="8497286" cy="4680313"/>
        </p:xfrm>
        <a:graphic>
          <a:graphicData uri="http://schemas.openxmlformats.org/drawingml/2006/table">
            <a:tbl>
              <a:tblPr/>
              <a:tblGrid>
                <a:gridCol w="999220"/>
                <a:gridCol w="2674839"/>
                <a:gridCol w="3884886"/>
                <a:gridCol w="938341"/>
              </a:tblGrid>
              <a:tr h="2173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Project</a:t>
                      </a:r>
                    </a:p>
                  </a:txBody>
                  <a:tcPr marL="30784" marR="30784" marT="32652" marB="32652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Description of project</a:t>
                      </a:r>
                    </a:p>
                  </a:txBody>
                  <a:tcPr marL="30784" marR="30784" marT="32652" marB="32652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Proposed approach</a:t>
                      </a:r>
                    </a:p>
                  </a:txBody>
                  <a:tcPr marL="30784" marR="30784" marT="32652" marB="32652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Timing</a:t>
                      </a:r>
                    </a:p>
                  </a:txBody>
                  <a:tcPr marL="30784" marR="30784" marT="32652" marB="32652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  <a:tr h="8255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xxx: People*</a:t>
                      </a: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Stand-up Gas D Corporate Affairs team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kumimoji="0" lang="en-GB" sz="800" b="0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Refer to the People Process Level 1 plan for full detail; the HR People process includes the following key steps:</a:t>
                      </a:r>
                    </a:p>
                    <a:p>
                      <a:pPr marL="363538" marR="0" lvl="1" indent="-18891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Organisational Design / Separation, Employee Relations, Resourcing and TUPE occurs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+mj-lt"/>
                        <a:buNone/>
                        <a:tabLst/>
                      </a:pPr>
                      <a:r>
                        <a:rPr kumimoji="0" lang="en-GB" sz="800" b="0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The HR People Process hand-offs to corporate affairs for training and development and knowledge transfer, detailed in Project</a:t>
                      </a:r>
                      <a:r>
                        <a:rPr kumimoji="0" lang="en-GB" sz="800" b="0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en-GB" sz="800" b="0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CA01</a:t>
                      </a:r>
                      <a:r>
                        <a:rPr kumimoji="0" lang="en-GB" sz="800" b="0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: </a:t>
                      </a:r>
                      <a:r>
                        <a:rPr kumimoji="0" lang="en-GB" sz="800" b="0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Knowledge Transfer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42 weeks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743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>
                          <a:tab pos="0" algn="l"/>
                        </a:tabLst>
                      </a:pPr>
                      <a:r>
                        <a:rPr kumimoji="0" lang="en-GB" sz="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CA01: Knowledge transfer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Knowledge is transferred and training and development is delivered to the new Corporate Affairs  team for Gas D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800" b="0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This project hand-offs to the XXX: People project; however Corporate affairs are responsible for the delivery and completion of this project. </a:t>
                      </a:r>
                    </a:p>
                    <a:p>
                      <a:pPr marL="180975" marR="0" lvl="1" indent="-1809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Knowledge Transfer: </a:t>
                      </a: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Ensure that knowledge within Corporate Affairs is formally documented, transferred and disseminated across the new Corporate Affairs team for Gas D.</a:t>
                      </a:r>
                    </a:p>
                    <a:p>
                      <a:pPr marL="180975" marR="0" lvl="1" indent="-1809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Training and Development: </a:t>
                      </a: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Currently there are informal mentoring and training initiatives in place in corporate affairs.  Ensure this process is handed over to Gas D.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28 weeks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0881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kumimoji="0" lang="en-GB" sz="8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CA02: </a:t>
                      </a:r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Manage  current branding and branding separation procedure for Gas D and NG assets</a:t>
                      </a: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GB" sz="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Separate the branding of Gas D and Retain Co assets. Design a procedure for removal of National Grid branding  from National Grid assets.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Removal of National Grid branding from Gas D assets:</a:t>
                      </a:r>
                    </a:p>
                    <a:p>
                      <a:pPr marL="675513" marR="0" lvl="1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Identify and record  Gas D assets with National Grid branding</a:t>
                      </a:r>
                    </a:p>
                    <a:p>
                      <a:pPr marL="675513" marR="0" lvl="1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Remove National Grid branding from identified assets</a:t>
                      </a:r>
                    </a:p>
                    <a:p>
                      <a:pPr marL="675513" marR="0" lvl="1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Track removal of branding against list of identified assets.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Prevent unnecessary changes to branding</a:t>
                      </a: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: Ensure any newly purchased  to- be Gas D assets are neutrally branded (in-flight)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[Duration-weeks]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32028">
                <a:tc>
                  <a:txBody>
                    <a:bodyPr/>
                    <a:lstStyle/>
                    <a:p>
                      <a:pPr defTabSz="914400"/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CA03: Handover of Agency Contracts</a:t>
                      </a:r>
                      <a:endParaRPr lang="en-GB" sz="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Handover agency contracts that current corporate affairs activities (non-critical)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Identify Gas D  agency requirements</a:t>
                      </a:r>
                      <a:r>
                        <a:rPr kumimoji="0" lang="en-GB" sz="8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: Identify agency requirements of Gas D </a:t>
                      </a:r>
                      <a:r>
                        <a:rPr kumimoji="0" lang="en-GB" sz="800" b="0" i="0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e.g</a:t>
                      </a:r>
                      <a:r>
                        <a:rPr kumimoji="0" lang="en-GB" sz="8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 copper consultancy for stake holder communications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Handover relevant agency relationships</a:t>
                      </a:r>
                      <a:r>
                        <a:rPr kumimoji="0" lang="en-GB" sz="8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: Identify relevant contacts in agencies and handover agency relationship to facilitate new contract with </a:t>
                      </a:r>
                      <a:r>
                        <a:rPr kumimoji="0" lang="en-GB" sz="800" b="0" i="0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GasD</a:t>
                      </a:r>
                      <a:r>
                        <a:rPr kumimoji="0" lang="en-GB" sz="8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.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[Duration-weeks]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1141">
                <a:tc>
                  <a:txBody>
                    <a:bodyPr/>
                    <a:lstStyle/>
                    <a:p>
                      <a:pPr defTabSz="914400"/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[CA04: Handover of young offenders programme]</a:t>
                      </a:r>
                      <a:endParaRPr lang="en-GB" sz="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Handover young offenders programme to Gas D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sz="800" b="0" i="1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Agree whether Gas D will continue this programme. [contact TBC]. If the programme is being transferred</a:t>
                      </a: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:</a:t>
                      </a:r>
                    </a:p>
                    <a:p>
                      <a:pPr marL="675513" marR="0" lvl="1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Identify employee responsible for the programme in Gas D</a:t>
                      </a:r>
                    </a:p>
                    <a:p>
                      <a:pPr marL="675513" marR="0" lvl="1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Set up handover sessions 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[Duration-weeks]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848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 userDrawn="1"/>
        </p:nvSpPr>
        <p:spPr bwMode="auto">
          <a:xfrm>
            <a:off x="593724" y="412714"/>
            <a:ext cx="6163156" cy="8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39095" rIns="0" bIns="39095" numCol="1" anchor="b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3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504063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1008126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1512189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2016252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565" kern="0" smtClean="0">
                <a:solidFill>
                  <a:srgbClr val="0079C1"/>
                </a:solidFill>
              </a:rPr>
              <a:t>Corporate Affairs – Sponsor, Leader and Implementer</a:t>
            </a:r>
            <a:endParaRPr lang="en-GB" sz="2565" kern="0" dirty="0">
              <a:solidFill>
                <a:srgbClr val="0079C1"/>
              </a:solidFill>
            </a:endParaRPr>
          </a:p>
        </p:txBody>
      </p:sp>
      <p:graphicFrame>
        <p:nvGraphicFramePr>
          <p:cNvPr id="4" name="Group 45"/>
          <p:cNvGraphicFramePr>
            <a:graphicFrameLocks noGrp="1"/>
          </p:cNvGraphicFramePr>
          <p:nvPr userDrawn="1">
            <p:extLst/>
          </p:nvPr>
        </p:nvGraphicFramePr>
        <p:xfrm>
          <a:off x="1343401" y="1800908"/>
          <a:ext cx="6457198" cy="5628657"/>
        </p:xfrm>
        <a:graphic>
          <a:graphicData uri="http://schemas.openxmlformats.org/drawingml/2006/table">
            <a:tbl>
              <a:tblPr/>
              <a:tblGrid>
                <a:gridCol w="1691596"/>
                <a:gridCol w="1588534"/>
                <a:gridCol w="1588534"/>
                <a:gridCol w="1588534"/>
              </a:tblGrid>
              <a:tr h="3141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Project</a:t>
                      </a:r>
                    </a:p>
                  </a:txBody>
                  <a:tcPr marL="30784" marR="30784" marT="32652" marB="32652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Sponsor</a:t>
                      </a:r>
                    </a:p>
                  </a:txBody>
                  <a:tcPr marL="30784" marR="30784" marT="32652" marB="32652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Lead</a:t>
                      </a:r>
                    </a:p>
                  </a:txBody>
                  <a:tcPr marL="30784" marR="30784" marT="32652" marB="32652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Implement</a:t>
                      </a:r>
                    </a:p>
                  </a:txBody>
                  <a:tcPr marL="30784" marR="30784" marT="32652" marB="32652" anchor="ctr" horzOverflow="overflow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  <a:tr h="3832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xxx: People*</a:t>
                      </a: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George Mayhew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Jenine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[Surname TBC with </a:t>
                      </a:r>
                      <a:r>
                        <a:rPr kumimoji="0" lang="en-GB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Umair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[TBC with </a:t>
                      </a:r>
                      <a:r>
                        <a:rPr kumimoji="0" lang="en-GB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Umair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Lee Page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32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>
                          <a:tab pos="0" algn="l"/>
                        </a:tabLst>
                      </a:pPr>
                      <a:r>
                        <a:rPr kumimoji="0" lang="en-GB" sz="8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CA01: Knowledge transfer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George Mayhew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Jenine </a:t>
                      </a: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[Surname TBC with Umair]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[TBC with Umair]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Lee Page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385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1"/>
                        </a:buClr>
                        <a:buSzTx/>
                        <a:buFont typeface="Wingdings" pitchFamily="2" charset="2"/>
                        <a:buNone/>
                        <a:tabLst>
                          <a:tab pos="0" algn="l"/>
                        </a:tabLst>
                        <a:defRPr/>
                      </a:pPr>
                      <a:r>
                        <a:rPr kumimoji="0" lang="en-GB" sz="800" b="1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CA02: </a:t>
                      </a:r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Manage  current branding and branding separation procedure for Gas D and NG assets</a:t>
                      </a: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George Mayhew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Jenine </a:t>
                      </a: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[Surname TBC with Umair]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[TBC with Umair]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Lee Page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3222">
                <a:tc>
                  <a:txBody>
                    <a:bodyPr/>
                    <a:lstStyle/>
                    <a:p>
                      <a:pPr defTabSz="914400"/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CA03: Handover of Agency Contracts</a:t>
                      </a:r>
                      <a:endParaRPr lang="en-GB" sz="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George Mayhew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Jenine </a:t>
                      </a: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[Surname TBC with Umair]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[TBC with Umair]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Lee Page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3222">
                <a:tc>
                  <a:txBody>
                    <a:bodyPr/>
                    <a:lstStyle/>
                    <a:p>
                      <a:pPr defTabSz="914400"/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[CA04: Handover of young offenders programme]</a:t>
                      </a:r>
                      <a:endParaRPr lang="en-GB" sz="8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George Mayhew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Jenine </a:t>
                      </a: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[Surname TBC with Umair]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[TBC with Umair]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Lee Page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32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CA05: Handover of Crisis Communications procedure</a:t>
                      </a: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George Mayhew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Jenine </a:t>
                      </a: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[Surname TBC with Umair]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[TBC with Umair]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Lee Page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32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CA06: Handover of Gas D Distribution lists</a:t>
                      </a: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George Mayhew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Jenine </a:t>
                      </a: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[Surname TBC with Umair]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[TBC with Umair]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Lee Page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32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[CA07: Handover corporate social responsibility processes]</a:t>
                      </a: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George Mayhew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Jenine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[Surname TBC with </a:t>
                      </a:r>
                      <a:r>
                        <a:rPr kumimoji="0" lang="en-GB" sz="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Umair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[TBC with Umair]</a:t>
                      </a:r>
                    </a:p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Lee Page</a:t>
                      </a: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41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xxx: People*</a:t>
                      </a: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[HR]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41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xxx: Property* </a:t>
                      </a: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[Property]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41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itchFamily="34" charset="0"/>
                          <a:cs typeface="Calibri" pitchFamily="34" charset="0"/>
                        </a:rPr>
                        <a:t>xxx: Contracts*</a:t>
                      </a: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[Procurement]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141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dirty="0" smtClean="0">
                          <a:solidFill>
                            <a:srgbClr val="8B8B8B"/>
                          </a:solidFill>
                          <a:latin typeface="Calibri" pitchFamily="34" charset="0"/>
                          <a:cs typeface="Calibri" pitchFamily="34" charset="0"/>
                        </a:rPr>
                        <a:t>xxx: Systems and digital data transfer*</a:t>
                      </a:r>
                    </a:p>
                  </a:txBody>
                  <a:tcPr marL="30784" marR="30784" marT="32652" marB="32652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[IS]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[]</a:t>
                      </a:r>
                    </a:p>
                  </a:txBody>
                  <a:tcPr marL="30784" marR="30784" marT="32652" marB="3265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48535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 userDrawn="1"/>
        </p:nvSpPr>
        <p:spPr bwMode="auto">
          <a:xfrm>
            <a:off x="593725" y="412714"/>
            <a:ext cx="6201782" cy="8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39095" rIns="0" bIns="39095" numCol="1" anchor="b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accent3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504063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1008126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1512189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2016252" algn="l" rtl="0" fontAlgn="base">
              <a:spcBef>
                <a:spcPct val="0"/>
              </a:spcBef>
              <a:spcAft>
                <a:spcPct val="0"/>
              </a:spcAft>
              <a:defRPr sz="3087" b="1">
                <a:solidFill>
                  <a:srgbClr val="0079C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r>
              <a:rPr lang="en-GB" sz="2565" kern="0" smtClean="0">
                <a:solidFill>
                  <a:srgbClr val="0079C1"/>
                </a:solidFill>
              </a:rPr>
              <a:t>Corporate Affairs: Potential risks, mitigation strategies and dependencies</a:t>
            </a:r>
            <a:endParaRPr lang="en-GB" sz="2052" kern="0" dirty="0">
              <a:solidFill>
                <a:srgbClr val="0079C1"/>
              </a:solidFill>
            </a:endParaRPr>
          </a:p>
        </p:txBody>
      </p:sp>
      <p:graphicFrame>
        <p:nvGraphicFramePr>
          <p:cNvPr id="4" name="Table Placeholder 12"/>
          <p:cNvGraphicFramePr>
            <a:graphicFrameLocks noGrp="1"/>
          </p:cNvGraphicFramePr>
          <p:nvPr userDrawn="1">
            <p:extLst/>
          </p:nvPr>
        </p:nvGraphicFramePr>
        <p:xfrm>
          <a:off x="323357" y="4371342"/>
          <a:ext cx="8500967" cy="1851324"/>
        </p:xfrm>
        <a:graphic>
          <a:graphicData uri="http://schemas.openxmlformats.org/drawingml/2006/table">
            <a:tbl>
              <a:tblPr/>
              <a:tblGrid>
                <a:gridCol w="4149658"/>
                <a:gridCol w="148536"/>
                <a:gridCol w="4202773"/>
              </a:tblGrid>
              <a:tr h="308273">
                <a:tc>
                  <a:txBody>
                    <a:bodyPr/>
                    <a:lstStyle/>
                    <a:p>
                      <a:pPr marL="0" marR="0" lvl="0" indent="0" algn="ctr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Risks/Issues identified</a:t>
                      </a: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Proposed mitigation </a:t>
                      </a: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2E2C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2E2C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3816"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Potential difficulty in standing up the Gas D team in time for Day 1:</a:t>
                      </a:r>
                    </a:p>
                    <a:p>
                      <a:pPr marL="675513" marR="0" lvl="1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Long lead time in critical roles (Environmental Manager for Gas D)</a:t>
                      </a:r>
                    </a:p>
                    <a:p>
                      <a:pPr marL="675513" marR="0" lvl="1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Difference between number of TUPE FTE and number required by Gas D 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Identify critical roles</a:t>
                      </a:r>
                    </a:p>
                    <a:p>
                      <a:pPr marL="171450" marR="0" lvl="0" indent="-171450" algn="l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Commence external recruitment early</a:t>
                      </a:r>
                    </a:p>
                    <a:p>
                      <a:pPr marL="171450" marR="0" lvl="0" indent="-171450" algn="l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Use contractors where roles are not filled in time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Unnecessary/avoidable risk of reputational damage if National Grid branding is not removed from all Gas D assets which may be involved in incidents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Robust planning and tracking of Gas D assets with National Grid branding</a:t>
                      </a:r>
                    </a:p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Early engagement with buyer to agree removal of branding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816"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Difficulty  handling community engagement and communications regarding incidents for Gas D if agency contracts are not in place by Day 1.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Identification of necessary agency contracts</a:t>
                      </a:r>
                    </a:p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Robust handover procedure</a:t>
                      </a:r>
                    </a:p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Alignment with procurement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 Placeholder 12"/>
          <p:cNvGraphicFramePr>
            <a:graphicFrameLocks noGrp="1"/>
          </p:cNvGraphicFramePr>
          <p:nvPr userDrawn="1">
            <p:extLst/>
          </p:nvPr>
        </p:nvGraphicFramePr>
        <p:xfrm>
          <a:off x="323357" y="1652601"/>
          <a:ext cx="8500351" cy="2479542"/>
        </p:xfrm>
        <a:graphic>
          <a:graphicData uri="http://schemas.openxmlformats.org/drawingml/2006/table">
            <a:tbl>
              <a:tblPr/>
              <a:tblGrid>
                <a:gridCol w="5968289"/>
                <a:gridCol w="148536"/>
                <a:gridCol w="2383526"/>
              </a:tblGrid>
              <a:tr h="308273">
                <a:tc>
                  <a:txBody>
                    <a:bodyPr/>
                    <a:lstStyle/>
                    <a:p>
                      <a:pPr marL="0" marR="0" lvl="0" indent="0" algn="ctr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Dependency</a:t>
                      </a: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On who</a:t>
                      </a: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2E2C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2E2C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Contracts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: vendors (e.g., 44Communications) will need to agree to the contract being novated / split / extended and providing data and resource to enable the Gas D separation activities.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42988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Procurement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HR process: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each service line is dependent upon the HR process meeting the TUPE deadline of 1</a:t>
                      </a:r>
                      <a:r>
                        <a:rPr kumimoji="0" lang="en-GB" sz="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st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 October for the service lines to be able to stand up teams for the new service lines in Gas D.</a:t>
                      </a: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HR Processes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7024"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IS to deliver Logical Separation: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each service line is dependent upon the IS projects to deliver logical separation of:</a:t>
                      </a: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  <a:p>
                      <a:pPr marL="358775" marR="0" lvl="1" indent="-92075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SAP applications;</a:t>
                      </a:r>
                    </a:p>
                    <a:p>
                      <a:pPr marL="358775" marR="0" lvl="1" indent="-92075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Non-SAP applications;</a:t>
                      </a:r>
                    </a:p>
                    <a:p>
                      <a:pPr marL="358775" marR="0" lvl="1" indent="-92075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Data split; and</a:t>
                      </a:r>
                    </a:p>
                    <a:p>
                      <a:pPr marL="358775" marR="0" lvl="1" indent="-92075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Infrastructure</a:t>
                      </a:r>
                    </a:p>
                    <a:p>
                      <a:pPr marL="179388" marR="0" lvl="1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by 1</a:t>
                      </a:r>
                      <a:r>
                        <a:rPr kumimoji="0" lang="en-GB" sz="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st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 October in order to perform their data projects and operationally standalone by 1</a:t>
                      </a:r>
                      <a:r>
                        <a:rPr kumimoji="0" lang="en-GB" sz="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st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 October.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IS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en-GB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Contract Responsibility: </a:t>
                      </a: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clear responsibilities for Procurement and the business between Procurement owned contracts and business owned contracts</a:t>
                      </a:r>
                      <a:endParaRPr kumimoji="0" lang="en-GB" sz="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ヒラギノ角ゴ Pro W3" pitchFamily="16" charset="-128"/>
                        <a:cs typeface="Calibri" pitchFamily="34" charset="0"/>
                      </a:endParaRP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1041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ヒラギノ角ゴ Pro W3" pitchFamily="16" charset="-128"/>
                          <a:cs typeface="Calibri" pitchFamily="34" charset="0"/>
                        </a:rPr>
                        <a:t>Procurement</a:t>
                      </a:r>
                    </a:p>
                  </a:txBody>
                  <a:tcPr marL="61568" marR="61568" marT="65303" marB="65303"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0763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727214"/>
            <a:ext cx="3008313" cy="70788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309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3A3DB-664B-498E-BCE9-8A5F413E30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17.xml"/><Relationship Id="rId16" Type="http://schemas.openxmlformats.org/officeDocument/2006/relationships/tags" Target="../tags/tag1.xml"/><Relationship Id="rId20" Type="http://schemas.openxmlformats.org/officeDocument/2006/relationships/image" Target="../media/image2.wmf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25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oleObject" Target="../embeddings/oleObject2.bin"/><Relationship Id="rId2" Type="http://schemas.openxmlformats.org/officeDocument/2006/relationships/slideLayout" Target="../slideLayouts/slideLayout30.xml"/><Relationship Id="rId16" Type="http://schemas.openxmlformats.org/officeDocument/2006/relationships/tags" Target="../tags/tag6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vmlDrawing" Target="../drawings/vmlDrawing2.vml"/><Relationship Id="rId10" Type="http://schemas.openxmlformats.org/officeDocument/2006/relationships/slideLayout" Target="../slideLayouts/slideLayout38.xml"/><Relationship Id="rId19" Type="http://schemas.openxmlformats.org/officeDocument/2006/relationships/image" Target="../media/image2.wmf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18" Type="http://schemas.openxmlformats.org/officeDocument/2006/relationships/oleObject" Target="../embeddings/oleObject3.bin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17" Type="http://schemas.openxmlformats.org/officeDocument/2006/relationships/tags" Target="../tags/tag15.xml"/><Relationship Id="rId2" Type="http://schemas.openxmlformats.org/officeDocument/2006/relationships/slideLayout" Target="../slideLayouts/slideLayout43.xml"/><Relationship Id="rId16" Type="http://schemas.openxmlformats.org/officeDocument/2006/relationships/vmlDrawing" Target="../drawings/vmlDrawing3.vml"/><Relationship Id="rId20" Type="http://schemas.openxmlformats.org/officeDocument/2006/relationships/image" Target="../media/image2.wmf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1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ags" Target="../tags/tag24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vmlDrawing" Target="../drawings/vmlDrawing4.vml"/><Relationship Id="rId2" Type="http://schemas.openxmlformats.org/officeDocument/2006/relationships/slideLayout" Target="../slideLayouts/slideLayout79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theme" Target="../theme/theme7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1">
                <a:solidFill>
                  <a:srgbClr val="0079C1"/>
                </a:solidFill>
                <a:latin typeface="Arial" pitchFamily="34" charset="0"/>
                <a:ea typeface="ＭＳ Ｐゴシック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rgbClr val="0079C1"/>
                </a:solidFill>
                <a:ea typeface="MS PGothic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81750"/>
            <a:ext cx="2133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0079C1"/>
                </a:solidFill>
                <a:latin typeface="Arial" pitchFamily="34" charset="0"/>
                <a:ea typeface="ＭＳ Ｐゴシック"/>
                <a:cs typeface="+mn-cs"/>
              </a:defRPr>
            </a:lvl1pPr>
          </a:lstStyle>
          <a:p>
            <a:pPr>
              <a:defRPr/>
            </a:pPr>
            <a:fld id="{FE6A94D1-C50F-44E8-927A-CAB9A635D3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4" name="Straight Connector 3"/>
          <p:cNvCxnSpPr>
            <a:cxnSpLocks/>
          </p:cNvCxnSpPr>
          <p:nvPr/>
        </p:nvCxnSpPr>
        <p:spPr>
          <a:xfrm>
            <a:off x="593726" y="1384300"/>
            <a:ext cx="8089900" cy="0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6" y="819486"/>
            <a:ext cx="80899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6" y="1485900"/>
            <a:ext cx="80899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2" r:id="rId1"/>
    <p:sldLayoutId id="2147483997" r:id="rId2"/>
    <p:sldLayoutId id="2147484045" r:id="rId3"/>
    <p:sldLayoutId id="2147483998" r:id="rId4"/>
    <p:sldLayoutId id="2147483999" r:id="rId5"/>
    <p:sldLayoutId id="2147484000" r:id="rId6"/>
    <p:sldLayoutId id="2147484001" r:id="rId7"/>
    <p:sldLayoutId id="2147484002" r:id="rId8"/>
    <p:sldLayoutId id="2147484003" r:id="rId9"/>
    <p:sldLayoutId id="2147484004" r:id="rId10"/>
    <p:sldLayoutId id="2147484005" r:id="rId11"/>
    <p:sldLayoutId id="2147484006" r:id="rId12"/>
    <p:sldLayoutId id="2147484007" r:id="rId13"/>
    <p:sldLayoutId id="2147484008" r:id="rId14"/>
    <p:sldLayoutId id="2147484272" r:id="rId15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79C1"/>
          </a:solidFill>
          <a:latin typeface="+mj-lt"/>
          <a:ea typeface="MS PGothic"/>
          <a:cs typeface="MS PGothic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MS PGothic"/>
          <a:cs typeface="MS PGothic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MS PGothic"/>
          <a:cs typeface="MS PGothic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MS PGothic"/>
          <a:cs typeface="MS PGothic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MS PGothic"/>
          <a:cs typeface="MS PGothic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ＭＳ Ｐゴシック"/>
          <a:cs typeface="ＭＳ Ｐゴシック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ＭＳ Ｐゴシック"/>
          <a:cs typeface="ＭＳ Ｐゴシック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ＭＳ Ｐゴシック"/>
          <a:cs typeface="ＭＳ Ｐゴシック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ＭＳ Ｐゴシック"/>
          <a:cs typeface="ＭＳ Ｐゴシック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400">
          <a:solidFill>
            <a:schemeClr val="tx2"/>
          </a:solidFill>
          <a:latin typeface="+mn-lt"/>
          <a:ea typeface="MS PGothic"/>
          <a:cs typeface="MS PGothic"/>
        </a:defRPr>
      </a:lvl1pPr>
      <a:lvl2pPr marL="742950" indent="-28575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200">
          <a:solidFill>
            <a:schemeClr val="tx2"/>
          </a:solidFill>
          <a:latin typeface="+mn-lt"/>
          <a:ea typeface="MS PGothic"/>
          <a:cs typeface="MS PGothic"/>
        </a:defRPr>
      </a:lvl2pPr>
      <a:lvl3pPr marL="1143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MS PGothic"/>
          <a:cs typeface="MS PGothic"/>
        </a:defRPr>
      </a:lvl3pPr>
      <a:lvl4pPr marL="1600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MS PGothic"/>
          <a:cs typeface="MS PGothic"/>
        </a:defRPr>
      </a:lvl4pPr>
      <a:lvl5pPr marL="20574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MS PGothic"/>
          <a:cs typeface="MS PGothic"/>
        </a:defRPr>
      </a:lvl5pPr>
      <a:lvl6pPr marL="25146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>
            <p:custDataLst>
              <p:tags r:id="rId16"/>
            </p:custDataLst>
            <p:extLst/>
          </p:nvPr>
        </p:nvGraphicFramePr>
        <p:xfrm>
          <a:off x="1589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860" name="think-cell Slide" r:id="rId18" imgW="270" imgH="270" progId="TCLayout.ActiveDocument.1">
                  <p:embed/>
                </p:oleObj>
              </mc:Choice>
              <mc:Fallback>
                <p:oleObj name="think-cell Slide" r:id="rId1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9" y="1590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700089" y="1382716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7" y="782516"/>
            <a:ext cx="8093075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6" y="1485900"/>
            <a:ext cx="80899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32" name="Picture 27" descr="National_Grid_logo_blue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 userDrawn="1"/>
        </p:nvSpPr>
        <p:spPr bwMode="gray">
          <a:xfrm>
            <a:off x="-1342295" y="6439898"/>
            <a:ext cx="3398814" cy="13157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 defTabSz="781191" fontAlgn="auto">
              <a:spcBef>
                <a:spcPct val="40000"/>
              </a:spcBef>
              <a:spcAft>
                <a:spcPts val="0"/>
              </a:spcAft>
              <a:defRPr/>
            </a:pPr>
            <a:r>
              <a:rPr lang="en-GB" sz="855" dirty="0" smtClean="0">
                <a:solidFill>
                  <a:srgbClr val="747678"/>
                </a:solidFill>
                <a:latin typeface="Arial" panose="020B0604020202020204" pitchFamily="34" charset="0"/>
                <a:ea typeface="MS PGothic"/>
              </a:rPr>
              <a:t>UK Finance Response to Piccadilly</a:t>
            </a:r>
            <a:endParaRPr lang="en-GB" sz="855" dirty="0">
              <a:solidFill>
                <a:srgbClr val="747678"/>
              </a:solidFill>
              <a:latin typeface="Arial" panose="020B0604020202020204" pitchFamily="34" charset="0"/>
              <a:ea typeface="MS PGothic"/>
            </a:endParaRPr>
          </a:p>
        </p:txBody>
      </p:sp>
      <p:sp>
        <p:nvSpPr>
          <p:cNvPr id="11" name="Text Box 4"/>
          <p:cNvSpPr txBox="1">
            <a:spLocks noChangeArrowheads="1"/>
          </p:cNvSpPr>
          <p:nvPr userDrawn="1">
            <p:custDataLst>
              <p:tags r:id="rId17"/>
            </p:custDataLst>
          </p:nvPr>
        </p:nvSpPr>
        <p:spPr bwMode="gray">
          <a:xfrm>
            <a:off x="-1836712" y="6614180"/>
            <a:ext cx="3940770" cy="195617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  <a:effectLst/>
        </p:spPr>
        <p:txBody>
          <a:bodyPr wrap="square" lIns="0" tIns="30784" rIns="0" bIns="0" anchor="t" anchorCtr="0">
            <a:noAutofit/>
          </a:bodyPr>
          <a:lstStyle/>
          <a:p>
            <a:pPr algn="r" defTabSz="651586" eaLnBrk="0" fontAlgn="auto" hangingPunct="0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GB" sz="1026" dirty="0" smtClean="0">
                <a:solidFill>
                  <a:srgbClr val="FE9497"/>
                </a:solidFill>
                <a:latin typeface="Arial"/>
                <a:ea typeface="MS PGothic"/>
              </a:rPr>
              <a:t>PRIVATE AND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58582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6" r:id="rId1"/>
    <p:sldLayoutId id="2147484307" r:id="rId2"/>
    <p:sldLayoutId id="2147484308" r:id="rId3"/>
    <p:sldLayoutId id="2147484309" r:id="rId4"/>
    <p:sldLayoutId id="2147484310" r:id="rId5"/>
    <p:sldLayoutId id="2147484311" r:id="rId6"/>
    <p:sldLayoutId id="2147484312" r:id="rId7"/>
    <p:sldLayoutId id="2147484313" r:id="rId8"/>
    <p:sldLayoutId id="2147484314" r:id="rId9"/>
    <p:sldLayoutId id="2147484315" r:id="rId10"/>
    <p:sldLayoutId id="2147484316" r:id="rId11"/>
    <p:sldLayoutId id="2147484317" r:id="rId12"/>
    <p:sldLayoutId id="214748431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5pPr>
      <a:lvl6pPr marL="431024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6pPr>
      <a:lvl7pPr marL="862049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7pPr>
      <a:lvl8pPr marL="1293073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8pPr>
      <a:lvl9pPr marL="1724097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9pPr>
    </p:titleStyle>
    <p:bodyStyle>
      <a:lvl1pPr marL="323268" indent="-323268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2263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marL="700414" indent="-26939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2074">
          <a:solidFill>
            <a:schemeClr val="tx2"/>
          </a:solidFill>
          <a:latin typeface="+mn-lt"/>
          <a:ea typeface="MS PGothic" pitchFamily="34" charset="-128"/>
          <a:cs typeface="+mn-cs"/>
        </a:defRPr>
      </a:lvl2pPr>
      <a:lvl3pPr marL="1077561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1885">
          <a:solidFill>
            <a:schemeClr val="tx2"/>
          </a:solidFill>
          <a:latin typeface="+mn-lt"/>
          <a:ea typeface="MS PGothic" pitchFamily="34" charset="-128"/>
          <a:cs typeface="+mn-cs"/>
        </a:defRPr>
      </a:lvl3pPr>
      <a:lvl4pPr marL="1508585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>
          <a:solidFill>
            <a:schemeClr val="tx2"/>
          </a:solidFill>
          <a:latin typeface="+mn-lt"/>
          <a:ea typeface="MS PGothic" pitchFamily="34" charset="-128"/>
          <a:cs typeface="+mn-cs"/>
        </a:defRPr>
      </a:lvl4pPr>
      <a:lvl5pPr marL="1939610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1508">
          <a:solidFill>
            <a:schemeClr val="tx2"/>
          </a:solidFill>
          <a:latin typeface="+mn-lt"/>
          <a:ea typeface="MS PGothic" pitchFamily="34" charset="-128"/>
          <a:cs typeface="+mn-cs"/>
        </a:defRPr>
      </a:lvl5pPr>
      <a:lvl6pPr marL="2370634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6pPr>
      <a:lvl7pPr marL="2801658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7pPr>
      <a:lvl8pPr marL="3232682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8pPr>
      <a:lvl9pPr marL="3663707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1pPr>
      <a:lvl2pPr marL="431024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2pPr>
      <a:lvl3pPr marL="862049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3pPr>
      <a:lvl4pPr marL="1293073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4pPr>
      <a:lvl5pPr marL="1724097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5pPr>
      <a:lvl6pPr marL="2155121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6pPr>
      <a:lvl7pPr marL="2586146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7pPr>
      <a:lvl8pPr marL="3017170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8pPr>
      <a:lvl9pPr marL="3448194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6"/>
            </p:custDataLst>
            <p:extLst/>
          </p:nvPr>
        </p:nvGraphicFramePr>
        <p:xfrm>
          <a:off x="1589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55" name="think-cell Slide" r:id="rId17" imgW="270" imgH="270" progId="">
                  <p:embed/>
                </p:oleObj>
              </mc:Choice>
              <mc:Fallback>
                <p:oleObj name="think-cell Slide" r:id="rId17" imgW="270" imgH="27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90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320"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 defTabSz="862049">
              <a:defRPr/>
            </a:pPr>
            <a:r>
              <a:rPr lang="en-GB" b="1" smtClean="0">
                <a:solidFill>
                  <a:srgbClr val="0079C1"/>
                </a:solidFill>
              </a:rPr>
              <a:t>DRAFT: Strictly Private and Confidential</a:t>
            </a:r>
            <a:endParaRPr lang="en-US" b="1" dirty="0">
              <a:solidFill>
                <a:srgbClr val="0079C1"/>
              </a:solidFill>
            </a:endParaRP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81750"/>
            <a:ext cx="21336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31"/>
            </a:lvl1pPr>
          </a:lstStyle>
          <a:p>
            <a:pPr defTabSz="862049"/>
            <a:fld id="{C18503F5-EC2C-464D-954C-01C9EEBFFFC7}" type="slidenum">
              <a:rPr lang="en-US" altLang="en-US" b="1" smtClean="0">
                <a:solidFill>
                  <a:srgbClr val="0079C1"/>
                </a:solidFill>
                <a:latin typeface="Arial"/>
                <a:ea typeface="MS PGothic"/>
              </a:rPr>
              <a:pPr defTabSz="862049"/>
              <a:t>‹#›</a:t>
            </a:fld>
            <a:endParaRPr lang="en-US" altLang="en-US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00089" y="1382716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7" y="782516"/>
            <a:ext cx="8093075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6" y="1485900"/>
            <a:ext cx="80899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32" name="Picture 27" descr="National_Grid_logo_blue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203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20" r:id="rId1"/>
    <p:sldLayoutId id="2147484321" r:id="rId2"/>
    <p:sldLayoutId id="2147484322" r:id="rId3"/>
    <p:sldLayoutId id="2147484323" r:id="rId4"/>
    <p:sldLayoutId id="2147484324" r:id="rId5"/>
    <p:sldLayoutId id="2147484325" r:id="rId6"/>
    <p:sldLayoutId id="2147484326" r:id="rId7"/>
    <p:sldLayoutId id="2147484327" r:id="rId8"/>
    <p:sldLayoutId id="2147484328" r:id="rId9"/>
    <p:sldLayoutId id="2147484329" r:id="rId10"/>
    <p:sldLayoutId id="2147484330" r:id="rId11"/>
    <p:sldLayoutId id="2147484331" r:id="rId12"/>
    <p:sldLayoutId id="2147484332" r:id="rId1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5pPr>
      <a:lvl6pPr marL="431024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6pPr>
      <a:lvl7pPr marL="862049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7pPr>
      <a:lvl8pPr marL="1293073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8pPr>
      <a:lvl9pPr marL="1724097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9pPr>
    </p:titleStyle>
    <p:bodyStyle>
      <a:lvl1pPr marL="323268" indent="-323268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2263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marL="700414" indent="-26939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2074">
          <a:solidFill>
            <a:schemeClr val="tx2"/>
          </a:solidFill>
          <a:latin typeface="+mn-lt"/>
          <a:ea typeface="MS PGothic" pitchFamily="34" charset="-128"/>
          <a:cs typeface="+mn-cs"/>
        </a:defRPr>
      </a:lvl2pPr>
      <a:lvl3pPr marL="1077561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1885">
          <a:solidFill>
            <a:schemeClr val="tx2"/>
          </a:solidFill>
          <a:latin typeface="+mn-lt"/>
          <a:ea typeface="MS PGothic" pitchFamily="34" charset="-128"/>
          <a:cs typeface="+mn-cs"/>
        </a:defRPr>
      </a:lvl3pPr>
      <a:lvl4pPr marL="1508585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>
          <a:solidFill>
            <a:schemeClr val="tx2"/>
          </a:solidFill>
          <a:latin typeface="+mn-lt"/>
          <a:ea typeface="MS PGothic" pitchFamily="34" charset="-128"/>
          <a:cs typeface="+mn-cs"/>
        </a:defRPr>
      </a:lvl4pPr>
      <a:lvl5pPr marL="1939610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1508">
          <a:solidFill>
            <a:schemeClr val="tx2"/>
          </a:solidFill>
          <a:latin typeface="+mn-lt"/>
          <a:ea typeface="MS PGothic" pitchFamily="34" charset="-128"/>
          <a:cs typeface="+mn-cs"/>
        </a:defRPr>
      </a:lvl5pPr>
      <a:lvl6pPr marL="2370634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6pPr>
      <a:lvl7pPr marL="2801658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7pPr>
      <a:lvl8pPr marL="3232682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8pPr>
      <a:lvl9pPr marL="3663707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1pPr>
      <a:lvl2pPr marL="431024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2pPr>
      <a:lvl3pPr marL="862049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3pPr>
      <a:lvl4pPr marL="1293073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4pPr>
      <a:lvl5pPr marL="1724097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5pPr>
      <a:lvl6pPr marL="2155121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6pPr>
      <a:lvl7pPr marL="2586146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7pPr>
      <a:lvl8pPr marL="3017170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8pPr>
      <a:lvl9pPr marL="3448194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7"/>
            </p:custDataLst>
            <p:extLst/>
          </p:nvPr>
        </p:nvGraphicFramePr>
        <p:xfrm>
          <a:off x="1589" y="1590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02" name="think-cell Slide" r:id="rId18" imgW="270" imgH="270" progId="">
                  <p:embed/>
                </p:oleObj>
              </mc:Choice>
              <mc:Fallback>
                <p:oleObj name="think-cell Slide" r:id="rId18" imgW="270" imgH="27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9" y="1590"/>
                        <a:ext cx="1587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320">
                <a:latin typeface="Arial" charset="0"/>
                <a:ea typeface="MS PGothic" charset="0"/>
                <a:cs typeface="MS PGothic" charset="0"/>
              </a:defRPr>
            </a:lvl1pPr>
          </a:lstStyle>
          <a:p>
            <a:pPr defTabSz="862049">
              <a:defRPr/>
            </a:pPr>
            <a:r>
              <a:rPr lang="en-GB" b="1" smtClean="0">
                <a:solidFill>
                  <a:srgbClr val="0079C1"/>
                </a:solidFill>
              </a:rPr>
              <a:t>DRAFT: Strictly Private and Confidential</a:t>
            </a:r>
            <a:endParaRPr lang="en-US" b="1" dirty="0">
              <a:solidFill>
                <a:srgbClr val="0079C1"/>
              </a:solidFill>
            </a:endParaRP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81750"/>
            <a:ext cx="213360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31"/>
            </a:lvl1pPr>
          </a:lstStyle>
          <a:p>
            <a:pPr defTabSz="862049"/>
            <a:fld id="{C18503F5-EC2C-464D-954C-01C9EEBFFFC7}" type="slidenum">
              <a:rPr lang="en-US" altLang="en-US" b="1" smtClean="0">
                <a:solidFill>
                  <a:srgbClr val="0079C1"/>
                </a:solidFill>
                <a:latin typeface="Arial"/>
                <a:ea typeface="MS PGothic"/>
              </a:rPr>
              <a:pPr defTabSz="862049"/>
              <a:t>‹#›</a:t>
            </a:fld>
            <a:endParaRPr lang="en-US" altLang="en-US" b="1" dirty="0">
              <a:solidFill>
                <a:srgbClr val="0079C1"/>
              </a:solidFill>
              <a:latin typeface="Arial"/>
              <a:ea typeface="MS PGothic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700089" y="1382716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7" y="782516"/>
            <a:ext cx="8093075" cy="498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6" y="1485900"/>
            <a:ext cx="80899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32" name="Picture 27" descr="National_Grid_logo_blue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330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2" r:id="rId1"/>
    <p:sldLayoutId id="2147484343" r:id="rId2"/>
    <p:sldLayoutId id="2147484344" r:id="rId3"/>
    <p:sldLayoutId id="2147484345" r:id="rId4"/>
    <p:sldLayoutId id="2147484346" r:id="rId5"/>
    <p:sldLayoutId id="2147484347" r:id="rId6"/>
    <p:sldLayoutId id="2147484348" r:id="rId7"/>
    <p:sldLayoutId id="2147484349" r:id="rId8"/>
    <p:sldLayoutId id="2147484350" r:id="rId9"/>
    <p:sldLayoutId id="2147484351" r:id="rId10"/>
    <p:sldLayoutId id="2147484352" r:id="rId11"/>
    <p:sldLayoutId id="2147484353" r:id="rId12"/>
    <p:sldLayoutId id="2147484354" r:id="rId13"/>
    <p:sldLayoutId id="2147484355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5pPr>
      <a:lvl6pPr marL="431024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6pPr>
      <a:lvl7pPr marL="862049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7pPr>
      <a:lvl8pPr marL="1293073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8pPr>
      <a:lvl9pPr marL="1724097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9pPr>
    </p:titleStyle>
    <p:bodyStyle>
      <a:lvl1pPr marL="323268" indent="-323268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2263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marL="700414" indent="-26939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2074">
          <a:solidFill>
            <a:schemeClr val="tx2"/>
          </a:solidFill>
          <a:latin typeface="+mn-lt"/>
          <a:ea typeface="MS PGothic" pitchFamily="34" charset="-128"/>
          <a:cs typeface="+mn-cs"/>
        </a:defRPr>
      </a:lvl2pPr>
      <a:lvl3pPr marL="1077561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1885">
          <a:solidFill>
            <a:schemeClr val="tx2"/>
          </a:solidFill>
          <a:latin typeface="+mn-lt"/>
          <a:ea typeface="MS PGothic" pitchFamily="34" charset="-128"/>
          <a:cs typeface="+mn-cs"/>
        </a:defRPr>
      </a:lvl3pPr>
      <a:lvl4pPr marL="1508585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>
          <a:solidFill>
            <a:schemeClr val="tx2"/>
          </a:solidFill>
          <a:latin typeface="+mn-lt"/>
          <a:ea typeface="MS PGothic" pitchFamily="34" charset="-128"/>
          <a:cs typeface="+mn-cs"/>
        </a:defRPr>
      </a:lvl4pPr>
      <a:lvl5pPr marL="1939610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anose="05020102010507070707" pitchFamily="18" charset="2"/>
        <a:buChar char="¾"/>
        <a:defRPr sz="1508">
          <a:solidFill>
            <a:schemeClr val="tx2"/>
          </a:solidFill>
          <a:latin typeface="+mn-lt"/>
          <a:ea typeface="MS PGothic" pitchFamily="34" charset="-128"/>
          <a:cs typeface="+mn-cs"/>
        </a:defRPr>
      </a:lvl5pPr>
      <a:lvl6pPr marL="2370634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6pPr>
      <a:lvl7pPr marL="2801658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7pPr>
      <a:lvl8pPr marL="3232682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8pPr>
      <a:lvl9pPr marL="3663707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1pPr>
      <a:lvl2pPr marL="431024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2pPr>
      <a:lvl3pPr marL="862049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3pPr>
      <a:lvl4pPr marL="1293073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4pPr>
      <a:lvl5pPr marL="1724097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5pPr>
      <a:lvl6pPr marL="2155121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6pPr>
      <a:lvl7pPr marL="2586146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7pPr>
      <a:lvl8pPr marL="3017170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8pPr>
      <a:lvl9pPr marL="3448194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1">
                <a:solidFill>
                  <a:srgbClr val="0079C1"/>
                </a:solidFill>
                <a:latin typeface="Arial" pitchFamily="34" charset="0"/>
                <a:ea typeface="ＭＳ Ｐゴシック" charset="-128"/>
                <a:cs typeface="Times New Roman" pitchFamily="18" charset="0"/>
              </a:defRPr>
            </a:lvl1pPr>
          </a:lstStyle>
          <a:p>
            <a:pPr>
              <a:defRPr/>
            </a:pPr>
            <a:fld id="{459CC58D-64BE-4B0B-81A4-3484EA8BE00C}" type="datetime1">
              <a:rPr lang="en-US"/>
              <a:pPr>
                <a:defRPr/>
              </a:pPr>
              <a:t>12/9/2016</a:t>
            </a:fld>
            <a:endParaRPr lang="en-US" dirty="0"/>
          </a:p>
        </p:txBody>
      </p:sp>
      <p:sp>
        <p:nvSpPr>
          <p:cNvPr id="66457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400" b="1">
                <a:solidFill>
                  <a:srgbClr val="0079C1"/>
                </a:solidFill>
                <a:latin typeface="Arial" pitchFamily="34" charset="0"/>
                <a:ea typeface="ＭＳ Ｐゴシック" charset="-128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6458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81750"/>
            <a:ext cx="2133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200" b="1">
                <a:solidFill>
                  <a:srgbClr val="0079C1"/>
                </a:solidFill>
                <a:latin typeface="Arial" pitchFamily="34" charset="0"/>
                <a:ea typeface="ＭＳ Ｐゴシック" charset="-128"/>
                <a:cs typeface="Times New Roman" pitchFamily="18" charset="0"/>
              </a:defRPr>
            </a:lvl1pPr>
          </a:lstStyle>
          <a:p>
            <a:pPr>
              <a:defRPr/>
            </a:pPr>
            <a:fld id="{2EE0898A-C7FF-4A49-BCE5-C0F379279F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700089" y="1382715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5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6" y="762000"/>
            <a:ext cx="8093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6" y="1485900"/>
            <a:ext cx="80899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6152" name="Picture 9" descr="National_Grid_logo_blu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6323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57" r:id="rId1"/>
    <p:sldLayoutId id="2147484358" r:id="rId2"/>
    <p:sldLayoutId id="2147484359" r:id="rId3"/>
    <p:sldLayoutId id="2147484360" r:id="rId4"/>
    <p:sldLayoutId id="2147484361" r:id="rId5"/>
    <p:sldLayoutId id="2147484362" r:id="rId6"/>
    <p:sldLayoutId id="2147484363" r:id="rId7"/>
    <p:sldLayoutId id="2147484364" r:id="rId8"/>
    <p:sldLayoutId id="2147484365" r:id="rId9"/>
    <p:sldLayoutId id="2147484366" r:id="rId10"/>
    <p:sldLayoutId id="214748436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MS PGothic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0079C1"/>
          </a:solidFill>
          <a:latin typeface="Arial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400">
          <a:solidFill>
            <a:schemeClr val="tx2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200">
          <a:solidFill>
            <a:schemeClr val="tx2"/>
          </a:solidFill>
          <a:latin typeface="+mn-lt"/>
          <a:ea typeface="MS PGothic" pitchFamily="34" charset="-128"/>
        </a:defRPr>
      </a:lvl2pPr>
      <a:lvl3pPr marL="1143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MS PGothic" pitchFamily="34" charset="-128"/>
        </a:defRPr>
      </a:lvl3pPr>
      <a:lvl4pPr marL="1600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000">
          <a:solidFill>
            <a:schemeClr val="tx2"/>
          </a:solidFill>
          <a:latin typeface="+mn-lt"/>
          <a:ea typeface="MS PGothic" pitchFamily="34" charset="-128"/>
        </a:defRPr>
      </a:lvl4pPr>
      <a:lvl5pPr marL="20574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MS PGothic" pitchFamily="34" charset="-128"/>
        </a:defRPr>
      </a:lvl5pPr>
      <a:lvl6pPr marL="25146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6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1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368" b="1">
                <a:solidFill>
                  <a:srgbClr val="0079C1"/>
                </a:solidFill>
                <a:latin typeface="Arial" pitchFamily="34" charset="0"/>
                <a:ea typeface="ＭＳ Ｐゴシック" charset="-128"/>
                <a:cs typeface="Times New Roman" pitchFamily="18" charset="0"/>
              </a:defRPr>
            </a:lvl1pPr>
          </a:lstStyle>
          <a:p>
            <a:pPr defTabSz="891917">
              <a:defRPr/>
            </a:pPr>
            <a:fld id="{459CC58D-64BE-4B0B-81A4-3484EA8BE00C}" type="datetime1">
              <a:rPr lang="en-GB" smtClean="0"/>
              <a:pPr defTabSz="891917">
                <a:defRPr/>
              </a:pPr>
              <a:t>09/12/2016</a:t>
            </a:fld>
            <a:endParaRPr lang="en-GB" dirty="0"/>
          </a:p>
        </p:txBody>
      </p:sp>
      <p:sp>
        <p:nvSpPr>
          <p:cNvPr id="66457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1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368" b="1">
                <a:solidFill>
                  <a:srgbClr val="0079C1"/>
                </a:solidFill>
                <a:latin typeface="Arial" pitchFamily="34" charset="0"/>
                <a:ea typeface="ＭＳ Ｐゴシック" charset="-128"/>
                <a:cs typeface="Times New Roman" pitchFamily="18" charset="0"/>
              </a:defRPr>
            </a:lvl1pPr>
          </a:lstStyle>
          <a:p>
            <a:pPr defTabSz="891917">
              <a:defRPr/>
            </a:pPr>
            <a:endParaRPr lang="en-US" dirty="0"/>
          </a:p>
        </p:txBody>
      </p:sp>
      <p:sp>
        <p:nvSpPr>
          <p:cNvPr id="66458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81750"/>
            <a:ext cx="2133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 sz="1197" b="1">
                <a:solidFill>
                  <a:srgbClr val="0079C1"/>
                </a:solidFill>
                <a:latin typeface="Arial" pitchFamily="34" charset="0"/>
                <a:ea typeface="ＭＳ Ｐゴシック" charset="-128"/>
                <a:cs typeface="Times New Roman" pitchFamily="18" charset="0"/>
              </a:defRPr>
            </a:lvl1pPr>
          </a:lstStyle>
          <a:p>
            <a:pPr defTabSz="891917">
              <a:defRPr/>
            </a:pPr>
            <a:fld id="{2EE0898A-C7FF-4A49-BCE5-C0F379279F71}" type="slidenum">
              <a:rPr lang="en-GB" smtClean="0"/>
              <a:pPr defTabSz="891917">
                <a:defRPr/>
              </a:pPr>
              <a:t>‹#›</a:t>
            </a:fld>
            <a:endParaRPr lang="en-GB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700089" y="1382716"/>
            <a:ext cx="7999412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5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7" y="738945"/>
            <a:ext cx="8093075" cy="542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61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6" y="1485900"/>
            <a:ext cx="80899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4306" tIns="52153" rIns="104306" bIns="5215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pic>
        <p:nvPicPr>
          <p:cNvPr id="6152" name="Picture 9" descr="National_Grid_logo_blue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4542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4" r:id="rId1"/>
    <p:sldLayoutId id="2147484385" r:id="rId2"/>
    <p:sldLayoutId id="2147484386" r:id="rId3"/>
    <p:sldLayoutId id="2147484387" r:id="rId4"/>
    <p:sldLayoutId id="2147484388" r:id="rId5"/>
    <p:sldLayoutId id="2147484389" r:id="rId6"/>
    <p:sldLayoutId id="2147484390" r:id="rId7"/>
    <p:sldLayoutId id="2147484391" r:id="rId8"/>
    <p:sldLayoutId id="2147484392" r:id="rId9"/>
    <p:sldLayoutId id="2147484393" r:id="rId10"/>
    <p:sldLayoutId id="214748439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736" b="1">
          <a:solidFill>
            <a:srgbClr val="0079C1"/>
          </a:solidFill>
          <a:latin typeface="+mj-lt"/>
          <a:ea typeface="MS PGothic" pitchFamily="34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736" b="1">
          <a:solidFill>
            <a:srgbClr val="0079C1"/>
          </a:solidFill>
          <a:latin typeface="Arial" pitchFamily="34" charset="0"/>
          <a:ea typeface="MS PGothic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736" b="1">
          <a:solidFill>
            <a:srgbClr val="0079C1"/>
          </a:solidFill>
          <a:latin typeface="Arial" pitchFamily="34" charset="0"/>
          <a:ea typeface="MS PGothic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736" b="1">
          <a:solidFill>
            <a:srgbClr val="0079C1"/>
          </a:solidFill>
          <a:latin typeface="Arial" pitchFamily="34" charset="0"/>
          <a:ea typeface="MS PGothic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736" b="1">
          <a:solidFill>
            <a:srgbClr val="0079C1"/>
          </a:solidFill>
          <a:latin typeface="Arial" pitchFamily="34" charset="0"/>
          <a:ea typeface="MS PGothic" pitchFamily="34" charset="-128"/>
        </a:defRPr>
      </a:lvl5pPr>
      <a:lvl6pPr marL="445959" algn="l" rtl="0" fontAlgn="base">
        <a:spcBef>
          <a:spcPct val="0"/>
        </a:spcBef>
        <a:spcAft>
          <a:spcPct val="0"/>
        </a:spcAft>
        <a:defRPr sz="2736" b="1">
          <a:solidFill>
            <a:srgbClr val="0079C1"/>
          </a:solidFill>
          <a:latin typeface="Arial" pitchFamily="34" charset="0"/>
          <a:ea typeface="ＭＳ Ｐゴシック" charset="-128"/>
        </a:defRPr>
      </a:lvl6pPr>
      <a:lvl7pPr marL="891917" algn="l" rtl="0" fontAlgn="base">
        <a:spcBef>
          <a:spcPct val="0"/>
        </a:spcBef>
        <a:spcAft>
          <a:spcPct val="0"/>
        </a:spcAft>
        <a:defRPr sz="2736" b="1">
          <a:solidFill>
            <a:srgbClr val="0079C1"/>
          </a:solidFill>
          <a:latin typeface="Arial" pitchFamily="34" charset="0"/>
          <a:ea typeface="ＭＳ Ｐゴシック" charset="-128"/>
        </a:defRPr>
      </a:lvl7pPr>
      <a:lvl8pPr marL="1337876" algn="l" rtl="0" fontAlgn="base">
        <a:spcBef>
          <a:spcPct val="0"/>
        </a:spcBef>
        <a:spcAft>
          <a:spcPct val="0"/>
        </a:spcAft>
        <a:defRPr sz="2736" b="1">
          <a:solidFill>
            <a:srgbClr val="0079C1"/>
          </a:solidFill>
          <a:latin typeface="Arial" pitchFamily="34" charset="0"/>
          <a:ea typeface="ＭＳ Ｐゴシック" charset="-128"/>
        </a:defRPr>
      </a:lvl8pPr>
      <a:lvl9pPr marL="1783834" algn="l" rtl="0" fontAlgn="base">
        <a:spcBef>
          <a:spcPct val="0"/>
        </a:spcBef>
        <a:spcAft>
          <a:spcPct val="0"/>
        </a:spcAft>
        <a:defRPr sz="2736" b="1">
          <a:solidFill>
            <a:srgbClr val="0079C1"/>
          </a:solidFill>
          <a:latin typeface="Arial" pitchFamily="34" charset="0"/>
          <a:ea typeface="ＭＳ Ｐゴシック" charset="-128"/>
        </a:defRPr>
      </a:lvl9pPr>
    </p:titleStyle>
    <p:bodyStyle>
      <a:lvl1pPr marL="334469" indent="-334469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309">
          <a:solidFill>
            <a:schemeClr val="tx2"/>
          </a:solidFill>
          <a:latin typeface="+mn-lt"/>
          <a:ea typeface="MS PGothic" pitchFamily="34" charset="-128"/>
          <a:cs typeface="+mn-cs"/>
        </a:defRPr>
      </a:lvl1pPr>
      <a:lvl2pPr marL="724683" indent="-278724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2138">
          <a:solidFill>
            <a:schemeClr val="tx2"/>
          </a:solidFill>
          <a:latin typeface="+mn-lt"/>
          <a:ea typeface="MS PGothic" pitchFamily="34" charset="-128"/>
        </a:defRPr>
      </a:lvl2pPr>
      <a:lvl3pPr marL="1114896" indent="-222979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967">
          <a:solidFill>
            <a:schemeClr val="tx2"/>
          </a:solidFill>
          <a:latin typeface="+mn-lt"/>
          <a:ea typeface="MS PGothic" pitchFamily="34" charset="-128"/>
        </a:defRPr>
      </a:lvl3pPr>
      <a:lvl4pPr marL="1560855" indent="-222979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967">
          <a:solidFill>
            <a:schemeClr val="tx2"/>
          </a:solidFill>
          <a:latin typeface="+mn-lt"/>
          <a:ea typeface="MS PGothic" pitchFamily="34" charset="-128"/>
        </a:defRPr>
      </a:lvl4pPr>
      <a:lvl5pPr marL="2006814" indent="-222979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539">
          <a:solidFill>
            <a:schemeClr val="tx2"/>
          </a:solidFill>
          <a:latin typeface="+mn-lt"/>
          <a:ea typeface="MS PGothic" pitchFamily="34" charset="-128"/>
        </a:defRPr>
      </a:lvl5pPr>
      <a:lvl6pPr marL="2452772" indent="-222979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539">
          <a:solidFill>
            <a:schemeClr val="tx2"/>
          </a:solidFill>
          <a:latin typeface="+mn-lt"/>
          <a:ea typeface="+mn-ea"/>
        </a:defRPr>
      </a:lvl6pPr>
      <a:lvl7pPr marL="2898731" indent="-222979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539">
          <a:solidFill>
            <a:schemeClr val="tx2"/>
          </a:solidFill>
          <a:latin typeface="+mn-lt"/>
          <a:ea typeface="+mn-ea"/>
        </a:defRPr>
      </a:lvl7pPr>
      <a:lvl8pPr marL="3344689" indent="-222979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539">
          <a:solidFill>
            <a:schemeClr val="tx2"/>
          </a:solidFill>
          <a:latin typeface="+mn-lt"/>
          <a:ea typeface="+mn-ea"/>
        </a:defRPr>
      </a:lvl8pPr>
      <a:lvl9pPr marL="3790648" indent="-222979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pitchFamily="18" charset="2"/>
        <a:buChar char="¾"/>
        <a:defRPr sz="1539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89191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45959" algn="l" defTabSz="89191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891917" algn="l" defTabSz="89191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37876" algn="l" defTabSz="89191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783834" algn="l" defTabSz="89191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29793" algn="l" defTabSz="89191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675752" algn="l" defTabSz="89191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21710" algn="l" defTabSz="89191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567669" algn="l" defTabSz="891917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3"/>
            </p:custDataLst>
            <p:extLst/>
          </p:nvPr>
        </p:nvGraphicFramePr>
        <p:xfrm>
          <a:off x="1589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59" name="think-cell Slide" r:id="rId14" imgW="270" imgH="270" progId="TCLayout.ActiveDocument.1">
                  <p:embed/>
                </p:oleObj>
              </mc:Choice>
              <mc:Fallback>
                <p:oleObj name="think-cell Slide" r:id="rId1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Straight Connector 3"/>
          <p:cNvCxnSpPr/>
          <p:nvPr/>
        </p:nvCxnSpPr>
        <p:spPr>
          <a:xfrm>
            <a:off x="593724" y="1382714"/>
            <a:ext cx="8093074" cy="1587"/>
          </a:xfrm>
          <a:prstGeom prst="line">
            <a:avLst/>
          </a:prstGeom>
          <a:ln w="19050" cap="flat" cmpd="sng" algn="ctr">
            <a:solidFill>
              <a:srgbClr val="2478C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93725" y="778642"/>
            <a:ext cx="8093075" cy="502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en-US" dirty="0" smtClean="0"/>
              <a:t>Click to edit Master title style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3725" y="1485900"/>
            <a:ext cx="80899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pic>
        <p:nvPicPr>
          <p:cNvPr id="1032" name="Picture 27" descr="National_Grid_logo_blue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75" y="342900"/>
            <a:ext cx="1830388" cy="37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 userDrawn="1"/>
        </p:nvSpPr>
        <p:spPr bwMode="gray">
          <a:xfrm>
            <a:off x="8737140" y="6439898"/>
            <a:ext cx="256376" cy="13157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 defTabSz="781191" fontAlgn="auto">
              <a:spcBef>
                <a:spcPct val="40000"/>
              </a:spcBef>
              <a:spcAft>
                <a:spcPts val="0"/>
              </a:spcAft>
              <a:defRPr/>
            </a:pPr>
            <a:fld id="{B95BB119-A56F-4563-A862-B89F88C44802}" type="slidenum">
              <a:rPr lang="en-GB" sz="855" smtClean="0">
                <a:solidFill>
                  <a:srgbClr val="747678"/>
                </a:solidFill>
                <a:latin typeface="Arial" panose="020B0604020202020204" pitchFamily="34" charset="0"/>
                <a:ea typeface="MS PGothic"/>
              </a:rPr>
              <a:pPr algn="r" defTabSz="781191" fontAlgn="auto">
                <a:spcBef>
                  <a:spcPct val="40000"/>
                </a:spcBef>
                <a:spcAft>
                  <a:spcPts val="0"/>
                </a:spcAft>
                <a:defRPr/>
              </a:pPr>
              <a:t>‹#›</a:t>
            </a:fld>
            <a:endParaRPr lang="en-GB" sz="855" dirty="0">
              <a:solidFill>
                <a:srgbClr val="747678"/>
              </a:solidFill>
              <a:latin typeface="Arial" panose="020B0604020202020204" pitchFamily="34" charset="0"/>
              <a:ea typeface="MS PGothic"/>
            </a:endParaRPr>
          </a:p>
        </p:txBody>
      </p:sp>
    </p:spTree>
    <p:extLst>
      <p:ext uri="{BB962C8B-B14F-4D97-AF65-F5344CB8AC3E}">
        <p14:creationId xmlns:p14="http://schemas.microsoft.com/office/powerpoint/2010/main" val="820283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14" r:id="rId1"/>
    <p:sldLayoutId id="2147484415" r:id="rId2"/>
    <p:sldLayoutId id="2147484416" r:id="rId3"/>
    <p:sldLayoutId id="2147484417" r:id="rId4"/>
    <p:sldLayoutId id="2147484418" r:id="rId5"/>
    <p:sldLayoutId id="2147484419" r:id="rId6"/>
    <p:sldLayoutId id="2147484420" r:id="rId7"/>
    <p:sldLayoutId id="2147484421" r:id="rId8"/>
    <p:sldLayoutId id="2147484422" r:id="rId9"/>
    <p:sldLayoutId id="2147484423" r:id="rId1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565" b="1">
          <a:solidFill>
            <a:schemeClr val="accent3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pitchFamily="34" charset="-128"/>
          <a:cs typeface="ＭＳ Ｐゴシック" charset="0"/>
        </a:defRPr>
      </a:lvl5pPr>
      <a:lvl6pPr marL="431024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6pPr>
      <a:lvl7pPr marL="862049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7pPr>
      <a:lvl8pPr marL="1293073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8pPr>
      <a:lvl9pPr marL="1724097" algn="l" rtl="0" fontAlgn="base">
        <a:spcBef>
          <a:spcPct val="0"/>
        </a:spcBef>
        <a:spcAft>
          <a:spcPct val="0"/>
        </a:spcAft>
        <a:defRPr sz="2640" b="1">
          <a:solidFill>
            <a:srgbClr val="0079C1"/>
          </a:solidFill>
          <a:latin typeface="Arial" charset="0"/>
          <a:ea typeface="MS PGothic" charset="0"/>
          <a:cs typeface="MS PGothic" charset="0"/>
        </a:defRPr>
      </a:lvl9pPr>
    </p:titleStyle>
    <p:bodyStyle>
      <a:lvl1pPr marL="323268" indent="-323268" algn="l" rtl="0" eaLnBrk="0" fontAlgn="base" hangingPunct="0">
        <a:spcBef>
          <a:spcPct val="0"/>
        </a:spcBef>
        <a:spcAft>
          <a:spcPct val="50000"/>
        </a:spcAft>
        <a:buClr>
          <a:schemeClr val="accent3"/>
        </a:buClr>
        <a:buFont typeface="Wingdings 2" panose="05020102010507070707" pitchFamily="18" charset="2"/>
        <a:buChar char="¾"/>
        <a:defRPr sz="2052">
          <a:solidFill>
            <a:schemeClr val="tx2"/>
          </a:solidFill>
          <a:latin typeface="+mn-lt"/>
          <a:ea typeface="MS PGothic" pitchFamily="34" charset="-128"/>
          <a:cs typeface="ＭＳ Ｐゴシック" charset="0"/>
        </a:defRPr>
      </a:lvl1pPr>
      <a:lvl2pPr marL="700414" indent="-269390" algn="l" rtl="0" eaLnBrk="0" fontAlgn="base" hangingPunct="0">
        <a:spcBef>
          <a:spcPct val="0"/>
        </a:spcBef>
        <a:spcAft>
          <a:spcPct val="50000"/>
        </a:spcAft>
        <a:buClr>
          <a:schemeClr val="accent3"/>
        </a:buClr>
        <a:buFont typeface="Wingdings 2" panose="05020102010507070707" pitchFamily="18" charset="2"/>
        <a:buChar char="¾"/>
        <a:defRPr sz="2052">
          <a:solidFill>
            <a:schemeClr val="tx2"/>
          </a:solidFill>
          <a:latin typeface="+mn-lt"/>
          <a:ea typeface="MS PGothic" pitchFamily="34" charset="-128"/>
          <a:cs typeface="+mn-cs"/>
        </a:defRPr>
      </a:lvl2pPr>
      <a:lvl3pPr marL="1077561" indent="-215513" algn="l" rtl="0" eaLnBrk="0" fontAlgn="base" hangingPunct="0">
        <a:spcBef>
          <a:spcPct val="0"/>
        </a:spcBef>
        <a:spcAft>
          <a:spcPct val="50000"/>
        </a:spcAft>
        <a:buClr>
          <a:schemeClr val="accent3"/>
        </a:buClr>
        <a:buFont typeface="Wingdings 2" panose="05020102010507070707" pitchFamily="18" charset="2"/>
        <a:buChar char="¾"/>
        <a:defRPr sz="1710">
          <a:solidFill>
            <a:schemeClr val="tx2"/>
          </a:solidFill>
          <a:latin typeface="+mn-lt"/>
          <a:ea typeface="MS PGothic" pitchFamily="34" charset="-128"/>
          <a:cs typeface="+mn-cs"/>
        </a:defRPr>
      </a:lvl3pPr>
      <a:lvl4pPr marL="1508585" indent="-215513" algn="l" rtl="0" eaLnBrk="0" fontAlgn="base" hangingPunct="0">
        <a:spcBef>
          <a:spcPct val="0"/>
        </a:spcBef>
        <a:spcAft>
          <a:spcPct val="50000"/>
        </a:spcAft>
        <a:buClr>
          <a:schemeClr val="accent3"/>
        </a:buClr>
        <a:buFont typeface="Wingdings 2" panose="05020102010507070707" pitchFamily="18" charset="2"/>
        <a:buChar char="¾"/>
        <a:defRPr>
          <a:solidFill>
            <a:schemeClr val="tx2"/>
          </a:solidFill>
          <a:latin typeface="+mn-lt"/>
          <a:ea typeface="MS PGothic" pitchFamily="34" charset="-128"/>
          <a:cs typeface="+mn-cs"/>
        </a:defRPr>
      </a:lvl4pPr>
      <a:lvl5pPr marL="1939610" indent="-215513" algn="l" rtl="0" eaLnBrk="0" fontAlgn="base" hangingPunct="0">
        <a:spcBef>
          <a:spcPct val="0"/>
        </a:spcBef>
        <a:spcAft>
          <a:spcPct val="50000"/>
        </a:spcAft>
        <a:buClr>
          <a:schemeClr val="accent3"/>
        </a:buClr>
        <a:buFont typeface="Wingdings 2" panose="05020102010507070707" pitchFamily="18" charset="2"/>
        <a:buChar char="¾"/>
        <a:defRPr sz="1368">
          <a:solidFill>
            <a:schemeClr val="tx2"/>
          </a:solidFill>
          <a:latin typeface="+mn-lt"/>
          <a:ea typeface="MS PGothic" pitchFamily="34" charset="-128"/>
          <a:cs typeface="+mn-cs"/>
        </a:defRPr>
      </a:lvl5pPr>
      <a:lvl6pPr marL="2370634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6pPr>
      <a:lvl7pPr marL="2801658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7pPr>
      <a:lvl8pPr marL="3232682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8pPr>
      <a:lvl9pPr marL="3663707" indent="-215513" algn="l" rtl="0" eaLnBrk="0" fontAlgn="base" hangingPunct="0">
        <a:spcBef>
          <a:spcPct val="0"/>
        </a:spcBef>
        <a:spcAft>
          <a:spcPct val="50000"/>
        </a:spcAft>
        <a:buClr>
          <a:srgbClr val="0079C1"/>
        </a:buClr>
        <a:buFont typeface="Wingdings 2" charset="0"/>
        <a:buChar char="¾"/>
        <a:defRPr sz="1508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1pPr>
      <a:lvl2pPr marL="431024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2pPr>
      <a:lvl3pPr marL="862049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3pPr>
      <a:lvl4pPr marL="1293073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4pPr>
      <a:lvl5pPr marL="1724097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5pPr>
      <a:lvl6pPr marL="2155121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6pPr>
      <a:lvl7pPr marL="2586146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7pPr>
      <a:lvl8pPr marL="3017170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8pPr>
      <a:lvl9pPr marL="3448194" algn="l" defTabSz="431024" rtl="0" eaLnBrk="1" latinLnBrk="0" hangingPunct="1">
        <a:defRPr sz="169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1021">
          <p15:clr>
            <a:srgbClr val="F26B43"/>
          </p15:clr>
        </p15:guide>
        <p15:guide id="2" pos="442">
          <p15:clr>
            <a:srgbClr val="F26B43"/>
          </p15:clr>
        </p15:guide>
        <p15:guide id="3" pos="6407">
          <p15:clr>
            <a:srgbClr val="F26B43"/>
          </p15:clr>
        </p15:guide>
        <p15:guide id="4" orient="horz" pos="42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593726" y="1342432"/>
            <a:ext cx="8043863" cy="487056"/>
          </a:xfrm>
        </p:spPr>
        <p:txBody>
          <a:bodyPr/>
          <a:lstStyle/>
          <a:p>
            <a:r>
              <a:rPr lang="en-US" altLang="en-US" dirty="0" smtClean="0"/>
              <a:t>National </a:t>
            </a:r>
            <a:r>
              <a:rPr lang="en-US" altLang="en-US" dirty="0"/>
              <a:t>Grid Gas Distribution </a:t>
            </a:r>
            <a:r>
              <a:rPr lang="en-US" altLang="en-US" dirty="0" smtClean="0"/>
              <a:t>Limited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571501" y="5164138"/>
            <a:ext cx="8043863" cy="503237"/>
          </a:xfrm>
        </p:spPr>
        <p:txBody>
          <a:bodyPr/>
          <a:lstStyle/>
          <a:p>
            <a:r>
              <a:rPr lang="en-GB" dirty="0" smtClean="0"/>
              <a:t>15</a:t>
            </a:r>
            <a:r>
              <a:rPr lang="en-GB" baseline="30000" dirty="0" smtClean="0"/>
              <a:t>th</a:t>
            </a:r>
            <a:r>
              <a:rPr lang="en-GB" dirty="0" smtClean="0"/>
              <a:t> December 2016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71501" y="2780928"/>
            <a:ext cx="8226746" cy="16712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65" b="1" kern="0" dirty="0" smtClean="0">
                <a:solidFill>
                  <a:schemeClr val="bg1"/>
                </a:solidFill>
                <a:latin typeface="Arial"/>
              </a:rPr>
              <a:t>Introduction to Modification 0604</a:t>
            </a:r>
          </a:p>
          <a:p>
            <a:endParaRPr lang="en-GB" sz="2565" b="1" kern="0" dirty="0" smtClean="0">
              <a:solidFill>
                <a:schemeClr val="bg1"/>
              </a:solidFill>
              <a:latin typeface="Arial"/>
            </a:endParaRPr>
          </a:p>
          <a:p>
            <a:r>
              <a:rPr lang="en-US" sz="2565" b="1" kern="0" dirty="0" smtClean="0">
                <a:solidFill>
                  <a:schemeClr val="bg1"/>
                </a:solidFill>
                <a:latin typeface="Arial"/>
              </a:rPr>
              <a:t>Central </a:t>
            </a:r>
            <a:r>
              <a:rPr lang="en-US" sz="2565" b="1" kern="0" dirty="0">
                <a:solidFill>
                  <a:schemeClr val="bg1"/>
                </a:solidFill>
                <a:latin typeface="Arial"/>
              </a:rPr>
              <a:t>Data Services Provider – Arrangements following implementation of Project Nexus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36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794057"/>
            <a:ext cx="8093075" cy="487056"/>
          </a:xfrm>
        </p:spPr>
        <p:txBody>
          <a:bodyPr/>
          <a:lstStyle/>
          <a:p>
            <a:r>
              <a:rPr lang="en-GB" dirty="0" smtClean="0"/>
              <a:t>Why change?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UNC Modification 0565/A/B identifies proposed UNC terms to apply from 1</a:t>
            </a:r>
            <a:r>
              <a:rPr lang="en-GB" sz="1800" baseline="30000" dirty="0" smtClean="0"/>
              <a:t>st</a:t>
            </a:r>
            <a:r>
              <a:rPr lang="en-GB" sz="1800" dirty="0" smtClean="0"/>
              <a:t> April 2017 (FGO Phase 2 implementation Date)</a:t>
            </a:r>
          </a:p>
          <a:p>
            <a:r>
              <a:rPr lang="en-GB" sz="1800" dirty="0" smtClean="0">
                <a:solidFill>
                  <a:srgbClr val="000000"/>
                </a:solidFill>
              </a:rPr>
              <a:t>Project Nexus Implementation Date (PNID) is now 1</a:t>
            </a:r>
            <a:r>
              <a:rPr lang="en-GB" sz="1800" baseline="30000" dirty="0" smtClean="0">
                <a:solidFill>
                  <a:srgbClr val="000000"/>
                </a:solidFill>
              </a:rPr>
              <a:t>st</a:t>
            </a:r>
            <a:r>
              <a:rPr lang="en-GB" sz="1800" dirty="0" smtClean="0">
                <a:solidFill>
                  <a:srgbClr val="000000"/>
                </a:solidFill>
              </a:rPr>
              <a:t> June 2017</a:t>
            </a:r>
          </a:p>
          <a:p>
            <a:r>
              <a:rPr lang="en-GB" sz="1800" dirty="0" smtClean="0">
                <a:solidFill>
                  <a:srgbClr val="000000"/>
                </a:solidFill>
              </a:rPr>
              <a:t>0565/A/B seeks to amend TPD Sections E, G, H and M prevailing Code versions as UNC Modification 0432 (Nexus Core) not yet implemented</a:t>
            </a:r>
          </a:p>
          <a:p>
            <a:r>
              <a:rPr lang="en-GB" sz="1800" dirty="0" smtClean="0">
                <a:solidFill>
                  <a:srgbClr val="000000"/>
                </a:solidFill>
              </a:rPr>
              <a:t>DSC Service Description table predicated on prevailing UNC text (as Modified by 0565/A/B)</a:t>
            </a:r>
          </a:p>
          <a:p>
            <a:r>
              <a:rPr lang="en-GB" sz="1800" dirty="0" smtClean="0">
                <a:solidFill>
                  <a:srgbClr val="000000"/>
                </a:solidFill>
              </a:rPr>
              <a:t>Prevailing Code versions of </a:t>
            </a:r>
            <a:r>
              <a:rPr lang="en-GB" sz="1800" dirty="0">
                <a:solidFill>
                  <a:srgbClr val="000000"/>
                </a:solidFill>
              </a:rPr>
              <a:t>TPD Sections E, G, H and M </a:t>
            </a:r>
            <a:r>
              <a:rPr lang="en-GB" sz="1800" dirty="0" smtClean="0">
                <a:solidFill>
                  <a:srgbClr val="000000"/>
                </a:solidFill>
              </a:rPr>
              <a:t>will be redundant upon PNID</a:t>
            </a:r>
            <a:endParaRPr lang="en-GB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283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725" y="794057"/>
            <a:ext cx="8093075" cy="487056"/>
          </a:xfrm>
        </p:spPr>
        <p:txBody>
          <a:bodyPr/>
          <a:lstStyle/>
          <a:p>
            <a:r>
              <a:rPr lang="en-GB" dirty="0" smtClean="0"/>
              <a:t>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3725" y="1485900"/>
            <a:ext cx="8089900" cy="2375148"/>
          </a:xfrm>
        </p:spPr>
        <p:txBody>
          <a:bodyPr/>
          <a:lstStyle/>
          <a:p>
            <a:r>
              <a:rPr lang="en-GB" sz="1800" dirty="0" smtClean="0"/>
              <a:t>Need to update Post Nexus (Modification 0432) versions of TPD Sections E, G, H and M  to reflect FGO</a:t>
            </a:r>
          </a:p>
          <a:p>
            <a:r>
              <a:rPr lang="en-GB" sz="1800" dirty="0" smtClean="0"/>
              <a:t>Need to update DSC Service Description table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92982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Recommended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Proposer recommends that this modification should be: </a:t>
            </a:r>
          </a:p>
          <a:p>
            <a:pPr lvl="1"/>
            <a:r>
              <a:rPr lang="en-GB" dirty="0" smtClean="0"/>
              <a:t>Subject to Self Governance; and</a:t>
            </a:r>
          </a:p>
          <a:p>
            <a:pPr lvl="1"/>
            <a:r>
              <a:rPr lang="en-GB" dirty="0" smtClean="0"/>
              <a:t>Assessed by Workgroup for </a:t>
            </a:r>
            <a:r>
              <a:rPr lang="en-GB" dirty="0" smtClean="0"/>
              <a:t>1 </a:t>
            </a:r>
            <a:r>
              <a:rPr lang="en-GB" dirty="0" smtClean="0"/>
              <a:t>months and report back to </a:t>
            </a:r>
            <a:r>
              <a:rPr lang="en-GB" dirty="0" smtClean="0"/>
              <a:t>February</a:t>
            </a:r>
            <a:r>
              <a:rPr lang="en-GB" dirty="0" smtClean="0"/>
              <a:t> </a:t>
            </a:r>
            <a:r>
              <a:rPr lang="en-GB" dirty="0" smtClean="0"/>
              <a:t>2017 Modification </a:t>
            </a:r>
            <a:r>
              <a:rPr lang="en-GB" dirty="0" smtClean="0"/>
              <a:t>Panel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3508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PresentationDisclaimer"/>
  <p:tag name="SMARTISVISIBLE" val="{@PresentationDisclaimer}!=No Disclaimer"/>
  <p:tag name="SMARTWRITE" val="{@PresentationDisclaimerText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DV_DRAFT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OBJECT" val="Section Footer v.2"/>
  <p:tag name="SMARTWRITE" val="{@Title}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raft stamp} = Yes"/>
  <p:tag name="SMARTWRITE" val="{@Draft stamp}"/>
  <p:tag name="SMARTLOCKSHAPE" val="Yes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ISVISIBLE" val="{@Show Date FilePath} = Yes"/>
  <p:tag name="SMARTWRITE" val="{!Today} {!FilePath}"/>
  <p:tag name="SMARTLOCKSHAPE" val="Yes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DIVIDERTYPE" val="Section"/>
  <p:tag name="SMARTDIVIDERLEVEL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LOCKSHAPE" val="Yes"/>
  <p:tag name="SMARTWRITE" val="{@Report date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WRITE" val="{!PageNumber}"/>
  <p:tag name="SMARTLOCKSHAPE" val="Yes"/>
  <p:tag name="SMARTOBJECT" val="Page Number v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MARTSHAPETYPE" val="HORIZONTALTOCPLACEHOLDER"/>
</p:tagLst>
</file>

<file path=ppt/theme/theme1.xml><?xml version="1.0" encoding="utf-8"?>
<a:theme xmlns:a="http://schemas.openxmlformats.org/drawingml/2006/main" name="National Grid">
  <a:themeElements>
    <a:clrScheme name="National Gri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ational Grid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rgbClr val="FF99FF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/>
            <a:cs typeface="ＭＳ Ｐゴシック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ln w="6350">
          <a:solidFill>
            <a:srgbClr val="409DAD"/>
          </a:solidFill>
        </a:ln>
      </a:spPr>
      <a:bodyPr lIns="54000" tIns="54000" rIns="54000" bIns="54000"/>
      <a:lstStyle>
        <a:defPPr marL="80963" indent="-177800">
          <a:spcBef>
            <a:spcPts val="600"/>
          </a:spcBef>
          <a:buClr>
            <a:srgbClr val="97989A"/>
          </a:buClr>
          <a:buSzPct val="100000"/>
          <a:buFont typeface="Arial" pitchFamily="34" charset="0"/>
          <a:buChar char="■"/>
          <a:defRPr sz="1200" dirty="0">
            <a:solidFill>
              <a:srgbClr val="000000"/>
            </a:solidFill>
            <a:cs typeface="Arial" pitchFamily="34" charset="0"/>
          </a:defRPr>
        </a:defPPr>
      </a:lstStyle>
    </a:txDef>
  </a:objectDefaults>
  <a:extraClrSchemeLst>
    <a:extraClrScheme>
      <a:clrScheme name="National Gri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4_national_grid[1]">
  <a:themeElements>
    <a:clrScheme name="national_grid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ational_grid[1]">
      <a:majorFont>
        <a:latin typeface="Arial"/>
        <a:ea typeface="MS PGothic"/>
        <a:cs typeface="MS PGothic"/>
      </a:majorFont>
      <a:minorFont>
        <a:latin typeface="Arial"/>
        <a:ea typeface="MS PGothic"/>
        <a:cs typeface="MS P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rgbClr val="0079C1"/>
            </a:solidFill>
            <a:effectLst/>
            <a:latin typeface="Arial" charset="0"/>
            <a:ea typeface="MS PGothic" charset="0"/>
            <a:cs typeface="MS PGothi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rgbClr val="0079C1"/>
            </a:solidFill>
            <a:effectLst/>
            <a:latin typeface="Arial" charset="0"/>
            <a:ea typeface="MS PGothic" charset="0"/>
            <a:cs typeface="MS PGothic" charset="0"/>
          </a:defRPr>
        </a:defPPr>
      </a:lstStyle>
    </a:lnDef>
  </a:objectDefaults>
  <a:extraClrSchemeLst>
    <a:extraClrScheme>
      <a:clrScheme name="national_grid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national_grid[1]">
  <a:themeElements>
    <a:clrScheme name="national_grid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ational_grid[1]">
      <a:majorFont>
        <a:latin typeface="Arial"/>
        <a:ea typeface="MS PGothic"/>
        <a:cs typeface="MS PGothic"/>
      </a:majorFont>
      <a:minorFont>
        <a:latin typeface="Arial"/>
        <a:ea typeface="MS PGothic"/>
        <a:cs typeface="MS P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rgbClr val="0079C1"/>
            </a:solidFill>
            <a:effectLst/>
            <a:latin typeface="Arial" charset="0"/>
            <a:ea typeface="MS PGothic" charset="0"/>
            <a:cs typeface="MS PGothi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rgbClr val="0079C1"/>
            </a:solidFill>
            <a:effectLst/>
            <a:latin typeface="Arial" charset="0"/>
            <a:ea typeface="MS PGothic" charset="0"/>
            <a:cs typeface="MS PGothic" charset="0"/>
          </a:defRPr>
        </a:defPPr>
      </a:lstStyle>
    </a:lnDef>
  </a:objectDefaults>
  <a:extraClrSchemeLst>
    <a:extraClrScheme>
      <a:clrScheme name="national_grid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national_grid[1]">
  <a:themeElements>
    <a:clrScheme name="national_grid[1]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ational_grid[1]">
      <a:majorFont>
        <a:latin typeface="Arial"/>
        <a:ea typeface="MS PGothic"/>
        <a:cs typeface="MS PGothic"/>
      </a:majorFont>
      <a:minorFont>
        <a:latin typeface="Arial"/>
        <a:ea typeface="MS PGothic"/>
        <a:cs typeface="MS P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rgbClr val="0079C1"/>
            </a:solidFill>
            <a:effectLst/>
            <a:latin typeface="Arial" charset="0"/>
            <a:ea typeface="MS PGothic" charset="0"/>
            <a:cs typeface="MS PGothi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rgbClr val="0079C1"/>
            </a:solidFill>
            <a:effectLst/>
            <a:latin typeface="Arial" charset="0"/>
            <a:ea typeface="MS PGothic" charset="0"/>
            <a:cs typeface="MS PGothic" charset="0"/>
          </a:defRPr>
        </a:defPPr>
      </a:lstStyle>
    </a:lnDef>
  </a:objectDefaults>
  <a:extraClrSchemeLst>
    <a:extraClrScheme>
      <a:clrScheme name="national_grid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NG Photo">
  <a:themeElements>
    <a:clrScheme name="NG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>
            <a:alpha val="75000"/>
          </a:srgbClr>
        </a:solidFill>
        <a:ln w="1651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charset="-128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>
            <a:alpha val="75000"/>
          </a:srgbClr>
        </a:solidFill>
        <a:ln w="1651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charset="-128"/>
            <a:cs typeface="Times New Roman" pitchFamily="18" charset="0"/>
          </a:defRPr>
        </a:defPPr>
      </a:lstStyle>
    </a:ln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NG Photo">
  <a:themeElements>
    <a:clrScheme name="NG Phot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FFFFFF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G Photo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>
            <a:alpha val="75000"/>
          </a:srgbClr>
        </a:solidFill>
        <a:ln w="1651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charset="-128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FF00">
            <a:alpha val="75000"/>
          </a:srgbClr>
        </a:solidFill>
        <a:ln w="1651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charset="-128"/>
            <a:cs typeface="Times New Roman" pitchFamily="18" charset="0"/>
          </a:defRPr>
        </a:defPPr>
      </a:lstStyle>
    </a:lnDef>
  </a:objectDefaults>
  <a:extraClrSchemeLst>
    <a:extraClrScheme>
      <a:clrScheme name="NG Phot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national_grid[1]">
  <a:themeElements>
    <a:clrScheme name="Custom 4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AED9"/>
      </a:accent1>
      <a:accent2>
        <a:srgbClr val="52DA3F"/>
      </a:accent2>
      <a:accent3>
        <a:srgbClr val="0079C1"/>
      </a:accent3>
      <a:accent4>
        <a:srgbClr val="000000"/>
      </a:accent4>
      <a:accent5>
        <a:srgbClr val="AAD3E9"/>
      </a:accent5>
      <a:accent6>
        <a:srgbClr val="49C538"/>
      </a:accent6>
      <a:hlink>
        <a:srgbClr val="FF7800"/>
      </a:hlink>
      <a:folHlink>
        <a:srgbClr val="00B090"/>
      </a:folHlink>
    </a:clrScheme>
    <a:fontScheme name="national_grid[1]">
      <a:majorFont>
        <a:latin typeface="Arial"/>
        <a:ea typeface="MS PGothic"/>
        <a:cs typeface="MS PGothic"/>
      </a:majorFont>
      <a:minorFont>
        <a:latin typeface="Arial"/>
        <a:ea typeface="MS PGothic"/>
        <a:cs typeface="MS P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rgbClr val="0079C1"/>
            </a:solidFill>
            <a:effectLst/>
            <a:latin typeface="Arial" charset="0"/>
            <a:ea typeface="MS PGothic" charset="0"/>
            <a:cs typeface="MS PGothic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rgbClr val="0079C1"/>
            </a:solidFill>
            <a:effectLst/>
            <a:latin typeface="Arial" charset="0"/>
            <a:ea typeface="MS PGothic" charset="0"/>
            <a:cs typeface="MS PGothic" charset="0"/>
          </a:defRPr>
        </a:defPPr>
      </a:lstStyle>
    </a:lnDef>
  </a:objectDefaults>
  <a:extraClrSchemeLst>
    <a:extraClrScheme>
      <a:clrScheme name="national_grid[1]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AED9"/>
        </a:accent1>
        <a:accent2>
          <a:srgbClr val="52DA3F"/>
        </a:accent2>
        <a:accent3>
          <a:srgbClr val="FFFFFF"/>
        </a:accent3>
        <a:accent4>
          <a:srgbClr val="000000"/>
        </a:accent4>
        <a:accent5>
          <a:srgbClr val="AAD3E9"/>
        </a:accent5>
        <a:accent6>
          <a:srgbClr val="49C538"/>
        </a:accent6>
        <a:hlink>
          <a:srgbClr val="FF7800"/>
        </a:hlink>
        <a:folHlink>
          <a:srgbClr val="00B0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31863</TotalTime>
  <Words>180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National Grid</vt:lpstr>
      <vt:lpstr>14_national_grid[1]</vt:lpstr>
      <vt:lpstr>2_national_grid[1]</vt:lpstr>
      <vt:lpstr>4_national_grid[1]</vt:lpstr>
      <vt:lpstr>NG Photo</vt:lpstr>
      <vt:lpstr>1_NG Photo</vt:lpstr>
      <vt:lpstr>3_national_grid[1]</vt:lpstr>
      <vt:lpstr>think-cell Slide</vt:lpstr>
      <vt:lpstr>National Grid Gas Distribution Limited </vt:lpstr>
      <vt:lpstr>Why change?</vt:lpstr>
      <vt:lpstr>Solution</vt:lpstr>
      <vt:lpstr>Recommended Steps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Xoserve Status Report</dc:title>
  <dc:creator>Dutton, Stuart</dc:creator>
  <cp:lastModifiedBy>National Grid</cp:lastModifiedBy>
  <cp:revision>453</cp:revision>
  <cp:lastPrinted>2016-06-21T08:37:55Z</cp:lastPrinted>
  <dcterms:modified xsi:type="dcterms:W3CDTF">2016-12-09T14:30:36Z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426635765</vt:i4>
  </property>
  <property fmtid="{D5CDD505-2E9C-101B-9397-08002B2CF9AE}" pid="4" name="_EmailSubject">
    <vt:lpwstr>UNC Modification Proposal 0604 - presentation material for December 2016 UNC Modification Panel</vt:lpwstr>
  </property>
  <property fmtid="{D5CDD505-2E9C-101B-9397-08002B2CF9AE}" pid="5" name="_AuthorEmail">
    <vt:lpwstr>Chris.Warner@nationalgrid.com</vt:lpwstr>
  </property>
  <property fmtid="{D5CDD505-2E9C-101B-9397-08002B2CF9AE}" pid="6" name="_AuthorEmailDisplayName">
    <vt:lpwstr>Warner, Christopher</vt:lpwstr>
  </property>
</Properties>
</file>